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0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32D10C-036D-4D41-B4D8-FBA883F2279E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A13B8B8-6B0E-4793-8EB8-004C50EE943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po 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list (1.část)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5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41980" y="417527"/>
            <a:ext cx="2414894" cy="1993731"/>
            <a:chOff x="67" y="1495298"/>
            <a:chExt cx="2414894" cy="1993731"/>
          </a:xfrm>
          <a:solidFill>
            <a:schemeClr val="tx2"/>
          </a:solidFill>
        </p:grpSpPr>
        <p:sp>
          <p:nvSpPr>
            <p:cNvPr id="3" name="Zaoblený obdélník 2"/>
            <p:cNvSpPr/>
            <p:nvPr/>
          </p:nvSpPr>
          <p:spPr>
            <a:xfrm>
              <a:off x="67" y="1495298"/>
              <a:ext cx="2414894" cy="1993731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Zaoblený obdélník 4"/>
            <p:cNvSpPr/>
            <p:nvPr/>
          </p:nvSpPr>
          <p:spPr>
            <a:xfrm>
              <a:off x="97393" y="1592624"/>
              <a:ext cx="2220242" cy="17990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kern="1200" dirty="0" smtClean="0"/>
                <a:t>SLYŠET </a:t>
              </a:r>
              <a:endParaRPr lang="cs-CZ" sz="3400" kern="1200" dirty="0"/>
            </a:p>
          </p:txBody>
        </p:sp>
      </p:grpSp>
      <p:sp>
        <p:nvSpPr>
          <p:cNvPr id="5" name="Mrak 4"/>
          <p:cNvSpPr/>
          <p:nvPr/>
        </p:nvSpPr>
        <p:spPr>
          <a:xfrm>
            <a:off x="179512" y="2863226"/>
            <a:ext cx="2313977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NESLYŠEL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Mrak 14"/>
          <p:cNvSpPr/>
          <p:nvPr/>
        </p:nvSpPr>
        <p:spPr>
          <a:xfrm>
            <a:off x="395536" y="4756867"/>
            <a:ext cx="2461338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LIŠEJNÍK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Mrak 15"/>
          <p:cNvSpPr/>
          <p:nvPr/>
        </p:nvSpPr>
        <p:spPr>
          <a:xfrm>
            <a:off x="6672553" y="5013176"/>
            <a:ext cx="1944216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LIŠKA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rak 16"/>
          <p:cNvSpPr/>
          <p:nvPr/>
        </p:nvSpPr>
        <p:spPr>
          <a:xfrm>
            <a:off x="5280454" y="1848125"/>
            <a:ext cx="2340260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PLYŠOVÝ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rak 17"/>
          <p:cNvSpPr/>
          <p:nvPr/>
        </p:nvSpPr>
        <p:spPr>
          <a:xfrm>
            <a:off x="4726181" y="3861048"/>
            <a:ext cx="1944216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SLÍBIL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Mrak 18"/>
          <p:cNvSpPr/>
          <p:nvPr/>
        </p:nvSpPr>
        <p:spPr>
          <a:xfrm>
            <a:off x="2781965" y="2863226"/>
            <a:ext cx="1944216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SLÍŽE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rak 19"/>
          <p:cNvSpPr/>
          <p:nvPr/>
        </p:nvSpPr>
        <p:spPr>
          <a:xfrm>
            <a:off x="2856874" y="5417840"/>
            <a:ext cx="3593710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NEDOSLÝCHAVÝ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Mrak 20"/>
          <p:cNvSpPr/>
          <p:nvPr/>
        </p:nvSpPr>
        <p:spPr>
          <a:xfrm>
            <a:off x="6852105" y="3158836"/>
            <a:ext cx="2232831" cy="14401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USLYŠELI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131841" y="675724"/>
            <a:ext cx="5693504" cy="924475"/>
          </a:xfrm>
        </p:spPr>
        <p:txBody>
          <a:bodyPr/>
          <a:lstStyle/>
          <a:p>
            <a:r>
              <a:rPr lang="cs-CZ" dirty="0" smtClean="0"/>
              <a:t>Škrtni slova, která nejsou příbuzná ke slovu slyšet.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19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99426" y="692831"/>
            <a:ext cx="2414894" cy="1993731"/>
            <a:chOff x="2572972" y="1495298"/>
            <a:chExt cx="2414894" cy="1993731"/>
          </a:xfrm>
          <a:solidFill>
            <a:schemeClr val="accent3"/>
          </a:solidFill>
        </p:grpSpPr>
        <p:sp>
          <p:nvSpPr>
            <p:cNvPr id="3" name="Zaoblený obdélník 2"/>
            <p:cNvSpPr/>
            <p:nvPr/>
          </p:nvSpPr>
          <p:spPr>
            <a:xfrm>
              <a:off x="2572972" y="1495298"/>
              <a:ext cx="2414894" cy="1993731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Zaoblený obdélník 4"/>
            <p:cNvSpPr/>
            <p:nvPr/>
          </p:nvSpPr>
          <p:spPr>
            <a:xfrm>
              <a:off x="2670298" y="1592624"/>
              <a:ext cx="2220242" cy="17990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kern="1200" dirty="0" smtClean="0"/>
                <a:t>MLÝN</a:t>
              </a:r>
              <a:endParaRPr lang="cs-CZ" sz="3400" kern="1200" dirty="0"/>
            </a:p>
          </p:txBody>
        </p:sp>
      </p:grp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03848" y="675724"/>
            <a:ext cx="4930707" cy="924475"/>
          </a:xfrm>
        </p:spPr>
        <p:txBody>
          <a:bodyPr/>
          <a:lstStyle/>
          <a:p>
            <a:r>
              <a:rPr lang="cs-CZ" dirty="0" smtClean="0"/>
              <a:t>Napiš co nejvíce příbuzných slov: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563888" y="675724"/>
            <a:ext cx="5112568" cy="1385124"/>
          </a:xfrm>
        </p:spPr>
        <p:txBody>
          <a:bodyPr/>
          <a:lstStyle/>
          <a:p>
            <a:r>
              <a:rPr lang="cs-CZ" dirty="0" smtClean="0"/>
              <a:t>Udělej za sebe čárku do jednoho okénka, odpověz podle pravdy!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827584" y="438403"/>
            <a:ext cx="2414894" cy="1993731"/>
            <a:chOff x="5145877" y="1495298"/>
            <a:chExt cx="2414894" cy="1993731"/>
          </a:xfrm>
        </p:grpSpPr>
        <p:sp>
          <p:nvSpPr>
            <p:cNvPr id="5" name="Zaoblený obdélník 4"/>
            <p:cNvSpPr/>
            <p:nvPr/>
          </p:nvSpPr>
          <p:spPr>
            <a:xfrm>
              <a:off x="5145877" y="1495298"/>
              <a:ext cx="2414894" cy="1993731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5243203" y="1592624"/>
              <a:ext cx="2220242" cy="17990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kern="1200" dirty="0" smtClean="0"/>
                <a:t>BLÝSKAT SE</a:t>
              </a:r>
              <a:endParaRPr lang="cs-CZ" sz="3400" kern="1200" dirty="0"/>
            </a:p>
          </p:txBody>
        </p:sp>
      </p:grpSp>
      <p:sp>
        <p:nvSpPr>
          <p:cNvPr id="10" name="Obdélník 9"/>
          <p:cNvSpPr/>
          <p:nvPr/>
        </p:nvSpPr>
        <p:spPr>
          <a:xfrm>
            <a:off x="683568" y="2564904"/>
            <a:ext cx="338437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Bojím se, když se blýská.</a:t>
            </a:r>
            <a:endParaRPr lang="cs-CZ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860032" y="2564904"/>
            <a:ext cx="3312368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Nebojím se, když se blýská.</a:t>
            </a:r>
            <a:endParaRPr lang="cs-CZ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smtClean="0"/>
              <a:t>Autor: Mgr.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</a:t>
            </a:r>
            <a:r>
              <a:rPr lang="cs-CZ" smtClean="0"/>
              <a:t>: únor 2012</a:t>
            </a:r>
            <a:endParaRPr lang="cs-CZ" dirty="0" smtClean="0"/>
          </a:p>
          <a:p>
            <a:r>
              <a:rPr lang="cs-CZ" dirty="0" smtClean="0"/>
              <a:t>Vzdělávací obor: Český jazyk</a:t>
            </a:r>
          </a:p>
          <a:p>
            <a:r>
              <a:rPr lang="cs-CZ" dirty="0" smtClean="0"/>
              <a:t>Anotace: Vyjmenovaná slova po B, zaměření na první tři slova řady (slyšet, mlýn, blýskat se)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084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46</TotalTime>
  <Words>155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Spring</vt:lpstr>
      <vt:lpstr>Tento vzdělávací materiál vznikl  v rámci projektu EU – peníze školám</vt:lpstr>
      <vt:lpstr>Vyjmenovaná slova po L</vt:lpstr>
      <vt:lpstr>Škrtni slova, která nejsou příbuzná ke slovu slyšet.</vt:lpstr>
      <vt:lpstr>Napiš co nejvíce příbuzných slov:</vt:lpstr>
      <vt:lpstr>Udělej za sebe čárku do jednoho okénka, odpověz podle pravdy!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L</dc:title>
  <dc:creator>Jana Blumentritová</dc:creator>
  <cp:lastModifiedBy>R. Smyčková</cp:lastModifiedBy>
  <cp:revision>8</cp:revision>
  <dcterms:created xsi:type="dcterms:W3CDTF">2012-02-10T17:46:50Z</dcterms:created>
  <dcterms:modified xsi:type="dcterms:W3CDTF">2013-07-16T16:55:19Z</dcterms:modified>
</cp:coreProperties>
</file>