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58" r:id="rId3"/>
    <p:sldId id="256" r:id="rId4"/>
    <p:sldId id="257" r:id="rId5"/>
    <p:sldId id="259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FFA23-2922-4462-86D2-44C79E4C6BDC}" type="datetimeFigureOut">
              <a:rPr lang="cs-CZ" smtClean="0"/>
              <a:t>16.7.2013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FC2FA-1F92-43EA-8366-CE209CFB320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FFA23-2922-4462-86D2-44C79E4C6BDC}" type="datetimeFigureOut">
              <a:rPr lang="cs-CZ" smtClean="0"/>
              <a:t>16.7.2013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FC2FA-1F92-43EA-8366-CE209CFB320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FFA23-2922-4462-86D2-44C79E4C6BDC}" type="datetimeFigureOut">
              <a:rPr lang="cs-CZ" smtClean="0"/>
              <a:t>16.7.2013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FC2FA-1F92-43EA-8366-CE209CFB320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FFA23-2922-4462-86D2-44C79E4C6BDC}" type="datetimeFigureOut">
              <a:rPr lang="cs-CZ" smtClean="0"/>
              <a:t>16.7.2013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FC2FA-1F92-43EA-8366-CE209CFB320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FFA23-2922-4462-86D2-44C79E4C6BDC}" type="datetimeFigureOut">
              <a:rPr lang="cs-CZ" smtClean="0"/>
              <a:t>16.7.2013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FC2FA-1F92-43EA-8366-CE209CFB320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FFA23-2922-4462-86D2-44C79E4C6BDC}" type="datetimeFigureOut">
              <a:rPr lang="cs-CZ" smtClean="0"/>
              <a:t>16.7.2013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FC2FA-1F92-43EA-8366-CE209CFB320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2" y="1812927"/>
            <a:ext cx="347127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280" y="1812927"/>
            <a:ext cx="347127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FFA23-2922-4462-86D2-44C79E4C6BDC}" type="datetimeFigureOut">
              <a:rPr lang="cs-CZ" smtClean="0"/>
              <a:t>16.7.2013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FC2FA-1F92-43EA-8366-CE209CFB320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FFA23-2922-4462-86D2-44C79E4C6BDC}" type="datetimeFigureOut">
              <a:rPr lang="cs-CZ" smtClean="0"/>
              <a:t>16.7.2013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FC2FA-1F92-43EA-8366-CE209CFB320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FFA23-2922-4462-86D2-44C79E4C6BDC}" type="datetimeFigureOut">
              <a:rPr lang="cs-CZ" smtClean="0"/>
              <a:t>16.7.2013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FC2FA-1F92-43EA-8366-CE209CFB320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FFA23-2922-4462-86D2-44C79E4C6BDC}" type="datetimeFigureOut">
              <a:rPr lang="cs-CZ" smtClean="0"/>
              <a:t>16.7.2013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FC2FA-1F92-43EA-8366-CE209CFB320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1387058"/>
            <a:ext cx="3297953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3" y="2500312"/>
            <a:ext cx="3297954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FFA23-2922-4462-86D2-44C79E4C6BDC}" type="datetimeFigureOut">
              <a:rPr lang="cs-CZ" smtClean="0"/>
              <a:t>16.7.2013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FC2FA-1F92-43EA-8366-CE209CFB320A}" type="slidenum">
              <a:rPr lang="cs-CZ" smtClean="0"/>
              <a:t>‹#›</a:t>
            </a:fld>
            <a:endParaRPr lang="cs-CZ"/>
          </a:p>
        </p:txBody>
      </p:sp>
      <p:grpSp>
        <p:nvGrpSpPr>
          <p:cNvPr id="16" name="Group 15"/>
          <p:cNvGrpSpPr/>
          <p:nvPr/>
        </p:nvGrpSpPr>
        <p:grpSpPr>
          <a:xfrm>
            <a:off x="4516154" y="994387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674192" y="1601512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cs-CZ" smtClean="0"/>
              <a:t>Kliknutím na ikonu přidáte obrázek.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Oval 55"/>
          <p:cNvSpPr>
            <a:spLocks noChangeAspect="1"/>
          </p:cNvSpPr>
          <p:nvPr/>
        </p:nvSpPr>
        <p:spPr>
          <a:xfrm>
            <a:off x="-69625" y="4042576"/>
            <a:ext cx="1743945" cy="1909234"/>
          </a:xfrm>
          <a:custGeom>
            <a:avLst/>
            <a:gdLst/>
            <a:ahLst/>
            <a:cxnLst/>
            <a:rect l="l" t="t" r="r" b="b"/>
            <a:pathLst>
              <a:path w="1743945" h="1909234">
                <a:moveTo>
                  <a:pt x="789328" y="0"/>
                </a:moveTo>
                <a:cubicBezTo>
                  <a:pt x="1316548" y="0"/>
                  <a:pt x="1743945" y="427397"/>
                  <a:pt x="1743945" y="954617"/>
                </a:cubicBezTo>
                <a:cubicBezTo>
                  <a:pt x="1743945" y="1481837"/>
                  <a:pt x="1316548" y="1909234"/>
                  <a:pt x="789328" y="1909234"/>
                </a:cubicBezTo>
                <a:cubicBezTo>
                  <a:pt x="461080" y="1909234"/>
                  <a:pt x="171527" y="1743562"/>
                  <a:pt x="0" y="1491086"/>
                </a:cubicBezTo>
                <a:lnTo>
                  <a:pt x="0" y="418149"/>
                </a:lnTo>
                <a:cubicBezTo>
                  <a:pt x="171527" y="165673"/>
                  <a:pt x="461080" y="0"/>
                  <a:pt x="789328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3" name="Oval 52"/>
          <p:cNvSpPr>
            <a:spLocks noChangeAspect="1"/>
          </p:cNvSpPr>
          <p:nvPr/>
        </p:nvSpPr>
        <p:spPr>
          <a:xfrm>
            <a:off x="520638" y="1095310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2" name="Oval 51"/>
          <p:cNvSpPr>
            <a:spLocks noChangeAspect="1"/>
          </p:cNvSpPr>
          <p:nvPr/>
        </p:nvSpPr>
        <p:spPr>
          <a:xfrm>
            <a:off x="1878729" y="28293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4" name="Oval 53"/>
          <p:cNvSpPr>
            <a:spLocks noChangeAspect="1"/>
          </p:cNvSpPr>
          <p:nvPr/>
        </p:nvSpPr>
        <p:spPr>
          <a:xfrm>
            <a:off x="520637" y="5729135"/>
            <a:ext cx="1909234" cy="1193756"/>
          </a:xfrm>
          <a:custGeom>
            <a:avLst/>
            <a:gdLst/>
            <a:ahLst/>
            <a:cxnLst/>
            <a:rect l="l" t="t" r="r" b="b"/>
            <a:pathLst>
              <a:path w="1909234" h="1193756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037305"/>
                  <a:pt x="1898721" y="1117537"/>
                  <a:pt x="1877819" y="1193756"/>
                </a:cubicBezTo>
                <a:lnTo>
                  <a:pt x="31415" y="1193756"/>
                </a:lnTo>
                <a:cubicBezTo>
                  <a:pt x="10513" y="1117537"/>
                  <a:pt x="0" y="103730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>
          <a:xfrm>
            <a:off x="-46711" y="-61709"/>
            <a:ext cx="1449107" cy="1677064"/>
          </a:xfrm>
          <a:custGeom>
            <a:avLst/>
            <a:gdLst/>
            <a:ahLst/>
            <a:cxnLst/>
            <a:rect l="l" t="t" r="r" b="b"/>
            <a:pathLst>
              <a:path w="1449107" h="1677064">
                <a:moveTo>
                  <a:pt x="0" y="0"/>
                </a:moveTo>
                <a:lnTo>
                  <a:pt x="1112019" y="0"/>
                </a:lnTo>
                <a:cubicBezTo>
                  <a:pt x="1319407" y="171874"/>
                  <a:pt x="1449107" y="432014"/>
                  <a:pt x="1449107" y="722447"/>
                </a:cubicBezTo>
                <a:cubicBezTo>
                  <a:pt x="1449107" y="1249667"/>
                  <a:pt x="1021710" y="1677064"/>
                  <a:pt x="494490" y="1677064"/>
                </a:cubicBezTo>
                <a:cubicBezTo>
                  <a:pt x="313232" y="1677064"/>
                  <a:pt x="143772" y="1626546"/>
                  <a:pt x="0" y="1537872"/>
                </a:cubicBezTo>
                <a:close/>
              </a:path>
            </a:pathLst>
          </a:custGeom>
          <a:solidFill>
            <a:schemeClr val="tx2">
              <a:lumMod val="75000"/>
              <a:alpha val="14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>
          <a:xfrm>
            <a:off x="924113" y="-16162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2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>
          <a:xfrm>
            <a:off x="0" y="66073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3" name="Oval 132"/>
          <p:cNvSpPr>
            <a:spLocks noChangeAspect="1"/>
          </p:cNvSpPr>
          <p:nvPr/>
        </p:nvSpPr>
        <p:spPr>
          <a:xfrm>
            <a:off x="7497531" y="-61709"/>
            <a:ext cx="1694467" cy="1677064"/>
          </a:xfrm>
          <a:custGeom>
            <a:avLst/>
            <a:gdLst/>
            <a:ahLst/>
            <a:cxnLst/>
            <a:rect l="l" t="t" r="r" b="b"/>
            <a:pathLst>
              <a:path w="1694467" h="1677064">
                <a:moveTo>
                  <a:pt x="337088" y="0"/>
                </a:moveTo>
                <a:lnTo>
                  <a:pt x="1573463" y="0"/>
                </a:lnTo>
                <a:cubicBezTo>
                  <a:pt x="1618202" y="37449"/>
                  <a:pt x="1658454" y="79950"/>
                  <a:pt x="1694467" y="126010"/>
                </a:cubicBezTo>
                <a:lnTo>
                  <a:pt x="1694467" y="1318884"/>
                </a:lnTo>
                <a:cubicBezTo>
                  <a:pt x="1522840" y="1538397"/>
                  <a:pt x="1254922" y="1677064"/>
                  <a:pt x="954617" y="1677064"/>
                </a:cubicBezTo>
                <a:cubicBezTo>
                  <a:pt x="427397" y="1677064"/>
                  <a:pt x="0" y="1249667"/>
                  <a:pt x="0" y="722447"/>
                </a:cubicBezTo>
                <a:cubicBezTo>
                  <a:pt x="0" y="432014"/>
                  <a:pt x="129700" y="171874"/>
                  <a:pt x="337088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4" name="Oval 133"/>
          <p:cNvSpPr>
            <a:spLocks noChangeAspect="1"/>
          </p:cNvSpPr>
          <p:nvPr/>
        </p:nvSpPr>
        <p:spPr>
          <a:xfrm>
            <a:off x="6117502" y="-61708"/>
            <a:ext cx="1909234" cy="1705448"/>
          </a:xfrm>
          <a:custGeom>
            <a:avLst/>
            <a:gdLst/>
            <a:ahLst/>
            <a:cxnLst/>
            <a:rect l="l" t="t" r="r" b="b"/>
            <a:pathLst>
              <a:path w="1909234" h="1705448">
                <a:moveTo>
                  <a:pt x="371490" y="0"/>
                </a:moveTo>
                <a:lnTo>
                  <a:pt x="1537745" y="0"/>
                </a:lnTo>
                <a:cubicBezTo>
                  <a:pt x="1764760" y="171517"/>
                  <a:pt x="1909234" y="444302"/>
                  <a:pt x="1909234" y="750831"/>
                </a:cubicBezTo>
                <a:cubicBezTo>
                  <a:pt x="1909234" y="1278051"/>
                  <a:pt x="1481837" y="1705448"/>
                  <a:pt x="954617" y="1705448"/>
                </a:cubicBezTo>
                <a:cubicBezTo>
                  <a:pt x="427397" y="1705448"/>
                  <a:pt x="0" y="1278051"/>
                  <a:pt x="0" y="750831"/>
                </a:cubicBezTo>
                <a:cubicBezTo>
                  <a:pt x="0" y="444302"/>
                  <a:pt x="144474" y="171517"/>
                  <a:pt x="37149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5" name="Oval 134"/>
          <p:cNvSpPr>
            <a:spLocks noChangeAspect="1"/>
          </p:cNvSpPr>
          <p:nvPr/>
        </p:nvSpPr>
        <p:spPr>
          <a:xfrm>
            <a:off x="7494454" y="1095309"/>
            <a:ext cx="1697544" cy="1909234"/>
          </a:xfrm>
          <a:custGeom>
            <a:avLst/>
            <a:gdLst/>
            <a:ahLst/>
            <a:cxnLst/>
            <a:rect l="l" t="t" r="r" b="b"/>
            <a:pathLst>
              <a:path w="1697544" h="1909234">
                <a:moveTo>
                  <a:pt x="954617" y="0"/>
                </a:moveTo>
                <a:cubicBezTo>
                  <a:pt x="1256666" y="0"/>
                  <a:pt x="1525952" y="140283"/>
                  <a:pt x="1697544" y="361910"/>
                </a:cubicBezTo>
                <a:lnTo>
                  <a:pt x="1697544" y="1547324"/>
                </a:lnTo>
                <a:cubicBezTo>
                  <a:pt x="1525952" y="1768951"/>
                  <a:pt x="1256666" y="1909234"/>
                  <a:pt x="954617" y="1909234"/>
                </a:cubicBezTo>
                <a:cubicBezTo>
                  <a:pt x="427397" y="1909234"/>
                  <a:pt x="0" y="1481837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6" name="Oval 135"/>
          <p:cNvSpPr>
            <a:spLocks noChangeAspect="1"/>
          </p:cNvSpPr>
          <p:nvPr/>
        </p:nvSpPr>
        <p:spPr>
          <a:xfrm>
            <a:off x="8056674" y="5140346"/>
            <a:ext cx="1137194" cy="1759729"/>
          </a:xfrm>
          <a:custGeom>
            <a:avLst/>
            <a:gdLst/>
            <a:ahLst/>
            <a:cxnLst/>
            <a:rect l="l" t="t" r="r" b="b"/>
            <a:pathLst>
              <a:path w="1137194" h="1759729">
                <a:moveTo>
                  <a:pt x="954617" y="0"/>
                </a:moveTo>
                <a:cubicBezTo>
                  <a:pt x="1017088" y="0"/>
                  <a:pt x="1078157" y="6001"/>
                  <a:pt x="1137194" y="17897"/>
                </a:cubicBezTo>
                <a:lnTo>
                  <a:pt x="1137194" y="1759729"/>
                </a:lnTo>
                <a:lnTo>
                  <a:pt x="443151" y="1759729"/>
                </a:lnTo>
                <a:cubicBezTo>
                  <a:pt x="176544" y="1591075"/>
                  <a:pt x="0" y="1293463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7" name="Oval 136"/>
          <p:cNvSpPr>
            <a:spLocks noChangeAspect="1"/>
          </p:cNvSpPr>
          <p:nvPr/>
        </p:nvSpPr>
        <p:spPr>
          <a:xfrm>
            <a:off x="6661711" y="4362912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8" name="Oval 137"/>
          <p:cNvSpPr>
            <a:spLocks noChangeAspect="1"/>
          </p:cNvSpPr>
          <p:nvPr/>
        </p:nvSpPr>
        <p:spPr>
          <a:xfrm>
            <a:off x="-69625" y="4948766"/>
            <a:ext cx="1353860" cy="1909234"/>
          </a:xfrm>
          <a:custGeom>
            <a:avLst/>
            <a:gdLst/>
            <a:ahLst/>
            <a:cxnLst/>
            <a:rect l="l" t="t" r="r" b="b"/>
            <a:pathLst>
              <a:path w="1353860" h="1909234">
                <a:moveTo>
                  <a:pt x="399243" y="0"/>
                </a:moveTo>
                <a:cubicBezTo>
                  <a:pt x="926463" y="0"/>
                  <a:pt x="1353860" y="427397"/>
                  <a:pt x="1353860" y="954617"/>
                </a:cubicBezTo>
                <a:cubicBezTo>
                  <a:pt x="1353860" y="1481837"/>
                  <a:pt x="926463" y="1909234"/>
                  <a:pt x="399243" y="1909234"/>
                </a:cubicBezTo>
                <a:cubicBezTo>
                  <a:pt x="256544" y="1909234"/>
                  <a:pt x="121158" y="1877924"/>
                  <a:pt x="0" y="1820890"/>
                </a:cubicBezTo>
                <a:lnTo>
                  <a:pt x="0" y="88345"/>
                </a:lnTo>
                <a:cubicBezTo>
                  <a:pt x="121158" y="31311"/>
                  <a:pt x="256544" y="0"/>
                  <a:pt x="399243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9" name="Oval 138"/>
          <p:cNvSpPr>
            <a:spLocks noChangeAspect="1"/>
          </p:cNvSpPr>
          <p:nvPr/>
        </p:nvSpPr>
        <p:spPr>
          <a:xfrm>
            <a:off x="708471" y="479033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0" name="Oval 139"/>
          <p:cNvSpPr>
            <a:spLocks noChangeAspect="1"/>
          </p:cNvSpPr>
          <p:nvPr/>
        </p:nvSpPr>
        <p:spPr>
          <a:xfrm>
            <a:off x="6117503" y="78398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1" name="Oval 140"/>
          <p:cNvSpPr>
            <a:spLocks noChangeAspect="1"/>
          </p:cNvSpPr>
          <p:nvPr/>
        </p:nvSpPr>
        <p:spPr>
          <a:xfrm>
            <a:off x="6459053" y="514034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18" name="Oval 117"/>
          <p:cNvSpPr>
            <a:spLocks noChangeAspect="1"/>
          </p:cNvSpPr>
          <p:nvPr/>
        </p:nvSpPr>
        <p:spPr>
          <a:xfrm>
            <a:off x="8398204" y="597861"/>
            <a:ext cx="793794" cy="1252918"/>
          </a:xfrm>
          <a:custGeom>
            <a:avLst/>
            <a:gdLst/>
            <a:ahLst/>
            <a:cxnLst/>
            <a:rect l="l" t="t" r="r" b="b"/>
            <a:pathLst>
              <a:path w="793794" h="1252918">
                <a:moveTo>
                  <a:pt x="626459" y="0"/>
                </a:moveTo>
                <a:cubicBezTo>
                  <a:pt x="684682" y="0"/>
                  <a:pt x="741049" y="7943"/>
                  <a:pt x="793794" y="25480"/>
                </a:cubicBezTo>
                <a:lnTo>
                  <a:pt x="793794" y="1227438"/>
                </a:lnTo>
                <a:cubicBezTo>
                  <a:pt x="741049" y="1244975"/>
                  <a:pt x="684682" y="1252918"/>
                  <a:pt x="626459" y="1252918"/>
                </a:cubicBezTo>
                <a:cubicBezTo>
                  <a:pt x="280475" y="1252918"/>
                  <a:pt x="0" y="972443"/>
                  <a:pt x="0" y="626459"/>
                </a:cubicBezTo>
                <a:cubicBezTo>
                  <a:pt x="0" y="280475"/>
                  <a:pt x="280475" y="0"/>
                  <a:pt x="626459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>
            <a:spLocks noChangeAspect="1"/>
          </p:cNvSpPr>
          <p:nvPr/>
        </p:nvSpPr>
        <p:spPr>
          <a:xfrm>
            <a:off x="6350100" y="206512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>
            <a:spLocks noChangeAspect="1"/>
          </p:cNvSpPr>
          <p:nvPr/>
        </p:nvSpPr>
        <p:spPr>
          <a:xfrm>
            <a:off x="6872127" y="1450645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>
            <a:spLocks noChangeAspect="1"/>
          </p:cNvSpPr>
          <p:nvPr/>
        </p:nvSpPr>
        <p:spPr>
          <a:xfrm>
            <a:off x="7219068" y="2049927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>
            <a:spLocks noChangeAspect="1"/>
          </p:cNvSpPr>
          <p:nvPr/>
        </p:nvSpPr>
        <p:spPr>
          <a:xfrm>
            <a:off x="7749416" y="2661634"/>
            <a:ext cx="721308" cy="721308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>
            <a:spLocks noChangeAspect="1"/>
          </p:cNvSpPr>
          <p:nvPr/>
        </p:nvSpPr>
        <p:spPr>
          <a:xfrm>
            <a:off x="685054" y="-100976"/>
            <a:ext cx="1193676" cy="697815"/>
          </a:xfrm>
          <a:custGeom>
            <a:avLst/>
            <a:gdLst/>
            <a:ahLst/>
            <a:cxnLst/>
            <a:rect l="l" t="t" r="r" b="b"/>
            <a:pathLst>
              <a:path w="1193676" h="697815">
                <a:moveTo>
                  <a:pt x="10179" y="0"/>
                </a:moveTo>
                <a:lnTo>
                  <a:pt x="1183497" y="0"/>
                </a:lnTo>
                <a:cubicBezTo>
                  <a:pt x="1190746" y="32633"/>
                  <a:pt x="1193676" y="66463"/>
                  <a:pt x="1193676" y="100977"/>
                </a:cubicBezTo>
                <a:cubicBezTo>
                  <a:pt x="1193676" y="430602"/>
                  <a:pt x="926463" y="697815"/>
                  <a:pt x="596838" y="697815"/>
                </a:cubicBezTo>
                <a:cubicBezTo>
                  <a:pt x="267213" y="697815"/>
                  <a:pt x="0" y="430602"/>
                  <a:pt x="0" y="100977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val 123"/>
          <p:cNvSpPr>
            <a:spLocks noChangeAspect="1"/>
          </p:cNvSpPr>
          <p:nvPr/>
        </p:nvSpPr>
        <p:spPr>
          <a:xfrm>
            <a:off x="1502638" y="-100976"/>
            <a:ext cx="1029028" cy="459889"/>
          </a:xfrm>
          <a:custGeom>
            <a:avLst/>
            <a:gdLst/>
            <a:ahLst/>
            <a:cxnLst/>
            <a:rect l="l" t="t" r="r" b="b"/>
            <a:pathLst>
              <a:path w="1029028" h="459889">
                <a:moveTo>
                  <a:pt x="0" y="0"/>
                </a:moveTo>
                <a:lnTo>
                  <a:pt x="1029028" y="0"/>
                </a:lnTo>
                <a:cubicBezTo>
                  <a:pt x="1001386" y="259074"/>
                  <a:pt x="781401" y="459889"/>
                  <a:pt x="514514" y="459889"/>
                </a:cubicBezTo>
                <a:cubicBezTo>
                  <a:pt x="247627" y="459889"/>
                  <a:pt x="27642" y="259074"/>
                  <a:pt x="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>
            <a:spLocks noChangeAspect="1"/>
          </p:cNvSpPr>
          <p:nvPr/>
        </p:nvSpPr>
        <p:spPr>
          <a:xfrm>
            <a:off x="-69624" y="-100976"/>
            <a:ext cx="590263" cy="612289"/>
          </a:xfrm>
          <a:custGeom>
            <a:avLst/>
            <a:gdLst/>
            <a:ahLst/>
            <a:cxnLst/>
            <a:rect l="l" t="t" r="r" b="b"/>
            <a:pathLst>
              <a:path w="590263" h="612289">
                <a:moveTo>
                  <a:pt x="0" y="0"/>
                </a:moveTo>
                <a:lnTo>
                  <a:pt x="581024" y="0"/>
                </a:lnTo>
                <a:cubicBezTo>
                  <a:pt x="587493" y="29611"/>
                  <a:pt x="590263" y="60308"/>
                  <a:pt x="590263" y="91651"/>
                </a:cubicBezTo>
                <a:cubicBezTo>
                  <a:pt x="590263" y="379191"/>
                  <a:pt x="357165" y="612289"/>
                  <a:pt x="69625" y="612289"/>
                </a:cubicBezTo>
                <a:lnTo>
                  <a:pt x="0" y="605270"/>
                </a:ln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>
            <a:spLocks noChangeAspect="1"/>
          </p:cNvSpPr>
          <p:nvPr/>
        </p:nvSpPr>
        <p:spPr>
          <a:xfrm>
            <a:off x="277432" y="4321783"/>
            <a:ext cx="1396887" cy="1396887"/>
          </a:xfrm>
          <a:prstGeom prst="ellipse">
            <a:avLst/>
          </a:pr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/>
          <p:cNvSpPr>
            <a:spLocks noChangeAspect="1"/>
          </p:cNvSpPr>
          <p:nvPr/>
        </p:nvSpPr>
        <p:spPr>
          <a:xfrm>
            <a:off x="5792131" y="6489965"/>
            <a:ext cx="1115939" cy="443769"/>
          </a:xfrm>
          <a:custGeom>
            <a:avLst/>
            <a:gdLst/>
            <a:ahLst/>
            <a:cxnLst/>
            <a:rect l="l" t="t" r="r" b="b"/>
            <a:pathLst>
              <a:path w="1115939" h="443769">
                <a:moveTo>
                  <a:pt x="557969" y="0"/>
                </a:moveTo>
                <a:cubicBezTo>
                  <a:pt x="830120" y="0"/>
                  <a:pt x="1058049" y="189335"/>
                  <a:pt x="1115939" y="443769"/>
                </a:cubicBezTo>
                <a:lnTo>
                  <a:pt x="0" y="443769"/>
                </a:lnTo>
                <a:cubicBezTo>
                  <a:pt x="57889" y="189335"/>
                  <a:pt x="285818" y="0"/>
                  <a:pt x="55796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>
            <a:spLocks noChangeAspect="1"/>
          </p:cNvSpPr>
          <p:nvPr/>
        </p:nvSpPr>
        <p:spPr>
          <a:xfrm>
            <a:off x="6127999" y="6408840"/>
            <a:ext cx="1237019" cy="524894"/>
          </a:xfrm>
          <a:custGeom>
            <a:avLst/>
            <a:gdLst/>
            <a:ahLst/>
            <a:cxnLst/>
            <a:rect l="l" t="t" r="r" b="b"/>
            <a:pathLst>
              <a:path w="1237019" h="524894">
                <a:moveTo>
                  <a:pt x="618509" y="0"/>
                </a:moveTo>
                <a:cubicBezTo>
                  <a:pt x="930325" y="0"/>
                  <a:pt x="1189147" y="226891"/>
                  <a:pt x="1237019" y="524894"/>
                </a:cubicBezTo>
                <a:lnTo>
                  <a:pt x="0" y="524894"/>
                </a:lnTo>
                <a:cubicBezTo>
                  <a:pt x="47872" y="226891"/>
                  <a:pt x="306694" y="0"/>
                  <a:pt x="61850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>
            <a:spLocks noChangeAspect="1"/>
          </p:cNvSpPr>
          <p:nvPr/>
        </p:nvSpPr>
        <p:spPr>
          <a:xfrm>
            <a:off x="7577655" y="6408841"/>
            <a:ext cx="1211408" cy="524893"/>
          </a:xfrm>
          <a:custGeom>
            <a:avLst/>
            <a:gdLst/>
            <a:ahLst/>
            <a:cxnLst/>
            <a:rect l="l" t="t" r="r" b="b"/>
            <a:pathLst>
              <a:path w="1211408" h="524893">
                <a:moveTo>
                  <a:pt x="605704" y="0"/>
                </a:moveTo>
                <a:cubicBezTo>
                  <a:pt x="914574" y="0"/>
                  <a:pt x="1170243" y="227782"/>
                  <a:pt x="1211408" y="524893"/>
                </a:cubicBezTo>
                <a:lnTo>
                  <a:pt x="0" y="524893"/>
                </a:lnTo>
                <a:cubicBezTo>
                  <a:pt x="41165" y="227782"/>
                  <a:pt x="296834" y="0"/>
                  <a:pt x="605704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>
            <a:spLocks noChangeAspect="1"/>
          </p:cNvSpPr>
          <p:nvPr/>
        </p:nvSpPr>
        <p:spPr>
          <a:xfrm>
            <a:off x="11073" y="4941986"/>
            <a:ext cx="611230" cy="61123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>
            <a:spLocks noChangeAspect="1"/>
          </p:cNvSpPr>
          <p:nvPr/>
        </p:nvSpPr>
        <p:spPr>
          <a:xfrm>
            <a:off x="-69625" y="6172569"/>
            <a:ext cx="778097" cy="750322"/>
          </a:xfrm>
          <a:custGeom>
            <a:avLst/>
            <a:gdLst/>
            <a:ahLst/>
            <a:cxnLst/>
            <a:rect l="l" t="t" r="r" b="b"/>
            <a:pathLst>
              <a:path w="778097" h="750322">
                <a:moveTo>
                  <a:pt x="261411" y="0"/>
                </a:moveTo>
                <a:cubicBezTo>
                  <a:pt x="546769" y="0"/>
                  <a:pt x="778097" y="231328"/>
                  <a:pt x="778097" y="516686"/>
                </a:cubicBezTo>
                <a:cubicBezTo>
                  <a:pt x="778097" y="601179"/>
                  <a:pt x="757816" y="680934"/>
                  <a:pt x="719843" y="750322"/>
                </a:cubicBezTo>
                <a:lnTo>
                  <a:pt x="0" y="750322"/>
                </a:lnTo>
                <a:lnTo>
                  <a:pt x="0" y="73330"/>
                </a:lnTo>
                <a:cubicBezTo>
                  <a:pt x="75863" y="26083"/>
                  <a:pt x="165591" y="0"/>
                  <a:pt x="26141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>
            <a:spLocks noChangeAspect="1"/>
          </p:cNvSpPr>
          <p:nvPr/>
        </p:nvSpPr>
        <p:spPr>
          <a:xfrm>
            <a:off x="-69625" y="5158575"/>
            <a:ext cx="563524" cy="897560"/>
          </a:xfrm>
          <a:custGeom>
            <a:avLst/>
            <a:gdLst/>
            <a:ahLst/>
            <a:cxnLst/>
            <a:rect l="l" t="t" r="r" b="b"/>
            <a:pathLst>
              <a:path w="563524" h="897560">
                <a:moveTo>
                  <a:pt x="114744" y="0"/>
                </a:moveTo>
                <a:cubicBezTo>
                  <a:pt x="362598" y="0"/>
                  <a:pt x="563524" y="200926"/>
                  <a:pt x="563524" y="448780"/>
                </a:cubicBezTo>
                <a:cubicBezTo>
                  <a:pt x="563524" y="696634"/>
                  <a:pt x="362598" y="897560"/>
                  <a:pt x="114744" y="897560"/>
                </a:cubicBezTo>
                <a:cubicBezTo>
                  <a:pt x="74918" y="897560"/>
                  <a:pt x="36304" y="892373"/>
                  <a:pt x="0" y="880900"/>
                </a:cubicBezTo>
                <a:lnTo>
                  <a:pt x="0" y="16661"/>
                </a:lnTo>
                <a:cubicBezTo>
                  <a:pt x="36304" y="5188"/>
                  <a:pt x="74918" y="0"/>
                  <a:pt x="11474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>
            <a:spLocks noChangeAspect="1"/>
          </p:cNvSpPr>
          <p:nvPr/>
        </p:nvSpPr>
        <p:spPr>
          <a:xfrm>
            <a:off x="-25758" y="482386"/>
            <a:ext cx="598416" cy="905704"/>
          </a:xfrm>
          <a:custGeom>
            <a:avLst/>
            <a:gdLst/>
            <a:ahLst/>
            <a:cxnLst/>
            <a:rect l="l" t="t" r="r" b="b"/>
            <a:pathLst>
              <a:path w="598416" h="905704">
                <a:moveTo>
                  <a:pt x="145564" y="0"/>
                </a:moveTo>
                <a:cubicBezTo>
                  <a:pt x="395667" y="0"/>
                  <a:pt x="598416" y="202749"/>
                  <a:pt x="598416" y="452852"/>
                </a:cubicBezTo>
                <a:cubicBezTo>
                  <a:pt x="598416" y="702955"/>
                  <a:pt x="395667" y="905704"/>
                  <a:pt x="145564" y="905704"/>
                </a:cubicBezTo>
                <a:cubicBezTo>
                  <a:pt x="94398" y="905704"/>
                  <a:pt x="45214" y="897218"/>
                  <a:pt x="0" y="879648"/>
                </a:cubicBezTo>
                <a:lnTo>
                  <a:pt x="0" y="26056"/>
                </a:lnTo>
                <a:cubicBezTo>
                  <a:pt x="45214" y="8486"/>
                  <a:pt x="94398" y="0"/>
                  <a:pt x="14556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>
            <a:spLocks noChangeAspect="1"/>
          </p:cNvSpPr>
          <p:nvPr/>
        </p:nvSpPr>
        <p:spPr>
          <a:xfrm>
            <a:off x="474208" y="836793"/>
            <a:ext cx="910817" cy="91081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>
            <a:spLocks noChangeAspect="1"/>
          </p:cNvSpPr>
          <p:nvPr/>
        </p:nvSpPr>
        <p:spPr>
          <a:xfrm>
            <a:off x="319223" y="1452260"/>
            <a:ext cx="772993" cy="772993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>
            <a:spLocks noChangeAspect="1"/>
          </p:cNvSpPr>
          <p:nvPr/>
        </p:nvSpPr>
        <p:spPr>
          <a:xfrm>
            <a:off x="371257" y="1886983"/>
            <a:ext cx="610366" cy="610366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>
            <a:spLocks noChangeAspect="1"/>
          </p:cNvSpPr>
          <p:nvPr/>
        </p:nvSpPr>
        <p:spPr>
          <a:xfrm>
            <a:off x="154676" y="1919682"/>
            <a:ext cx="521764" cy="52176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>
            <a:spLocks noChangeAspect="1"/>
          </p:cNvSpPr>
          <p:nvPr/>
        </p:nvSpPr>
        <p:spPr>
          <a:xfrm>
            <a:off x="7302517" y="-61709"/>
            <a:ext cx="910818" cy="750833"/>
          </a:xfrm>
          <a:custGeom>
            <a:avLst/>
            <a:gdLst/>
            <a:ahLst/>
            <a:cxnLst/>
            <a:rect l="l" t="t" r="r" b="b"/>
            <a:pathLst>
              <a:path w="910818" h="750833">
                <a:moveTo>
                  <a:pt x="111441" y="0"/>
                </a:moveTo>
                <a:lnTo>
                  <a:pt x="799378" y="0"/>
                </a:lnTo>
                <a:cubicBezTo>
                  <a:pt x="869408" y="78400"/>
                  <a:pt x="910818" y="182076"/>
                  <a:pt x="910818" y="295424"/>
                </a:cubicBezTo>
                <a:cubicBezTo>
                  <a:pt x="910818" y="546939"/>
                  <a:pt x="706924" y="750833"/>
                  <a:pt x="455409" y="750833"/>
                </a:cubicBezTo>
                <a:cubicBezTo>
                  <a:pt x="203894" y="750833"/>
                  <a:pt x="0" y="546939"/>
                  <a:pt x="0" y="295424"/>
                </a:cubicBezTo>
                <a:cubicBezTo>
                  <a:pt x="0" y="182076"/>
                  <a:pt x="41410" y="78400"/>
                  <a:pt x="11144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>
            <a:spLocks noChangeAspect="1"/>
          </p:cNvSpPr>
          <p:nvPr/>
        </p:nvSpPr>
        <p:spPr>
          <a:xfrm>
            <a:off x="8718124" y="-61709"/>
            <a:ext cx="473874" cy="613011"/>
          </a:xfrm>
          <a:custGeom>
            <a:avLst/>
            <a:gdLst/>
            <a:ahLst/>
            <a:cxnLst/>
            <a:rect l="l" t="t" r="r" b="b"/>
            <a:pathLst>
              <a:path w="473874" h="613011">
                <a:moveTo>
                  <a:pt x="29684" y="0"/>
                </a:moveTo>
                <a:lnTo>
                  <a:pt x="473874" y="0"/>
                </a:lnTo>
                <a:lnTo>
                  <a:pt x="473874" y="611150"/>
                </a:lnTo>
                <a:cubicBezTo>
                  <a:pt x="467789" y="612887"/>
                  <a:pt x="461614" y="613011"/>
                  <a:pt x="455409" y="613011"/>
                </a:cubicBezTo>
                <a:cubicBezTo>
                  <a:pt x="203894" y="613011"/>
                  <a:pt x="0" y="409117"/>
                  <a:pt x="0" y="157602"/>
                </a:cubicBezTo>
                <a:cubicBezTo>
                  <a:pt x="0" y="101995"/>
                  <a:pt x="9966" y="48716"/>
                  <a:pt x="2968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>
            <a:spLocks noChangeAspect="1"/>
          </p:cNvSpPr>
          <p:nvPr/>
        </p:nvSpPr>
        <p:spPr>
          <a:xfrm>
            <a:off x="7748238" y="282933"/>
            <a:ext cx="1128521" cy="1128521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>
            <a:spLocks noChangeAspect="1"/>
          </p:cNvSpPr>
          <p:nvPr/>
        </p:nvSpPr>
        <p:spPr>
          <a:xfrm>
            <a:off x="8914718" y="749603"/>
            <a:ext cx="277280" cy="907992"/>
          </a:xfrm>
          <a:custGeom>
            <a:avLst/>
            <a:gdLst/>
            <a:ahLst/>
            <a:cxnLst/>
            <a:rect l="l" t="t" r="r" b="b"/>
            <a:pathLst>
              <a:path w="277280" h="907992">
                <a:moveTo>
                  <a:pt x="277280" y="0"/>
                </a:moveTo>
                <a:lnTo>
                  <a:pt x="277280" y="907992"/>
                </a:lnTo>
                <a:cubicBezTo>
                  <a:pt x="112021" y="824131"/>
                  <a:pt x="0" y="652146"/>
                  <a:pt x="0" y="453996"/>
                </a:cubicBezTo>
                <a:cubicBezTo>
                  <a:pt x="0" y="255847"/>
                  <a:pt x="112021" y="83861"/>
                  <a:pt x="277280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>
            <a:spLocks noChangeAspect="1"/>
          </p:cNvSpPr>
          <p:nvPr/>
        </p:nvSpPr>
        <p:spPr>
          <a:xfrm>
            <a:off x="7590871" y="728498"/>
            <a:ext cx="969734" cy="9697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>
            <a:spLocks noChangeAspect="1"/>
          </p:cNvSpPr>
          <p:nvPr/>
        </p:nvSpPr>
        <p:spPr>
          <a:xfrm>
            <a:off x="7470041" y="1326476"/>
            <a:ext cx="608190" cy="60819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>
            <a:spLocks noChangeAspect="1"/>
          </p:cNvSpPr>
          <p:nvPr/>
        </p:nvSpPr>
        <p:spPr>
          <a:xfrm>
            <a:off x="7629941" y="5611427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>
            <a:spLocks noChangeAspect="1"/>
          </p:cNvSpPr>
          <p:nvPr/>
        </p:nvSpPr>
        <p:spPr>
          <a:xfrm>
            <a:off x="6972882" y="5242254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>
            <a:spLocks noChangeAspect="1"/>
          </p:cNvSpPr>
          <p:nvPr/>
        </p:nvSpPr>
        <p:spPr>
          <a:xfrm>
            <a:off x="7494454" y="4928166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>
            <a:spLocks noChangeAspect="1"/>
          </p:cNvSpPr>
          <p:nvPr/>
        </p:nvSpPr>
        <p:spPr>
          <a:xfrm>
            <a:off x="8229034" y="5666511"/>
            <a:ext cx="605634" cy="6056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>
            <a:spLocks noChangeAspect="1"/>
          </p:cNvSpPr>
          <p:nvPr/>
        </p:nvSpPr>
        <p:spPr>
          <a:xfrm>
            <a:off x="8078231" y="4097842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>
            <a:spLocks noChangeAspect="1"/>
          </p:cNvSpPr>
          <p:nvPr/>
        </p:nvSpPr>
        <p:spPr>
          <a:xfrm>
            <a:off x="8411816" y="5057878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>
            <a:spLocks noChangeAspect="1"/>
          </p:cNvSpPr>
          <p:nvPr/>
        </p:nvSpPr>
        <p:spPr>
          <a:xfrm>
            <a:off x="8688590" y="4790335"/>
            <a:ext cx="503408" cy="553550"/>
          </a:xfrm>
          <a:custGeom>
            <a:avLst/>
            <a:gdLst/>
            <a:ahLst/>
            <a:cxnLst/>
            <a:rect l="l" t="t" r="r" b="b"/>
            <a:pathLst>
              <a:path w="503408" h="553550">
                <a:moveTo>
                  <a:pt x="276775" y="0"/>
                </a:moveTo>
                <a:cubicBezTo>
                  <a:pt x="370698" y="0"/>
                  <a:pt x="453694" y="46784"/>
                  <a:pt x="503408" y="118545"/>
                </a:cubicBezTo>
                <a:lnTo>
                  <a:pt x="503408" y="435005"/>
                </a:lnTo>
                <a:cubicBezTo>
                  <a:pt x="453694" y="506767"/>
                  <a:pt x="370698" y="553550"/>
                  <a:pt x="276775" y="553550"/>
                </a:cubicBezTo>
                <a:cubicBezTo>
                  <a:pt x="123916" y="553550"/>
                  <a:pt x="0" y="429634"/>
                  <a:pt x="0" y="276775"/>
                </a:cubicBezTo>
                <a:cubicBezTo>
                  <a:pt x="0" y="123916"/>
                  <a:pt x="123916" y="0"/>
                  <a:pt x="276775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7FFA23-2922-4462-86D2-44C79E4C6BDC}" type="datetimeFigureOut">
              <a:rPr lang="cs-CZ" smtClean="0"/>
              <a:t>16.7.2013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6FC2FA-1F92-43EA-8366-CE209CFB320A}" type="slidenum">
              <a:rPr lang="cs-CZ" smtClean="0"/>
              <a:t>‹#›</a:t>
            </a:fld>
            <a:endParaRPr lang="cs-CZ"/>
          </a:p>
        </p:txBody>
      </p:sp>
      <p:sp>
        <p:nvSpPr>
          <p:cNvPr id="55" name="Oval 54"/>
          <p:cNvSpPr>
            <a:spLocks noChangeAspect="1"/>
          </p:cNvSpPr>
          <p:nvPr/>
        </p:nvSpPr>
        <p:spPr>
          <a:xfrm>
            <a:off x="1583172" y="5454223"/>
            <a:ext cx="1909234" cy="1468668"/>
          </a:xfrm>
          <a:custGeom>
            <a:avLst/>
            <a:gdLst/>
            <a:ahLst/>
            <a:cxnLst/>
            <a:rect l="l" t="t" r="r" b="b"/>
            <a:pathLst>
              <a:path w="1909234" h="1468668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144075"/>
                  <a:pt x="1854043" y="1320642"/>
                  <a:pt x="1758159" y="1468668"/>
                </a:cubicBezTo>
                <a:lnTo>
                  <a:pt x="151075" y="1468668"/>
                </a:lnTo>
                <a:cubicBezTo>
                  <a:pt x="55192" y="1320642"/>
                  <a:pt x="0" y="114407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7" name="Oval 56"/>
          <p:cNvSpPr>
            <a:spLocks noChangeAspect="1"/>
          </p:cNvSpPr>
          <p:nvPr/>
        </p:nvSpPr>
        <p:spPr>
          <a:xfrm>
            <a:off x="8570944" y="3382942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>
            <a:spLocks noChangeAspect="1"/>
          </p:cNvSpPr>
          <p:nvPr/>
        </p:nvSpPr>
        <p:spPr>
          <a:xfrm>
            <a:off x="8398204" y="35360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>
            <a:spLocks noChangeAspect="1"/>
          </p:cNvSpPr>
          <p:nvPr/>
        </p:nvSpPr>
        <p:spPr>
          <a:xfrm>
            <a:off x="8608408" y="36884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>
            <a:spLocks noChangeAspect="1"/>
          </p:cNvSpPr>
          <p:nvPr/>
        </p:nvSpPr>
        <p:spPr>
          <a:xfrm>
            <a:off x="154676" y="2698928"/>
            <a:ext cx="467627" cy="46762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>
            <a:spLocks noChangeAspect="1"/>
          </p:cNvSpPr>
          <p:nvPr/>
        </p:nvSpPr>
        <p:spPr>
          <a:xfrm>
            <a:off x="474208" y="3166555"/>
            <a:ext cx="458770" cy="45877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>
            <a:spLocks noChangeAspect="1"/>
          </p:cNvSpPr>
          <p:nvPr/>
        </p:nvSpPr>
        <p:spPr>
          <a:xfrm>
            <a:off x="270258" y="3382942"/>
            <a:ext cx="352045" cy="3520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>
            <a:spLocks noChangeAspect="1"/>
          </p:cNvSpPr>
          <p:nvPr/>
        </p:nvSpPr>
        <p:spPr>
          <a:xfrm>
            <a:off x="-86601" y="2581479"/>
            <a:ext cx="1360441" cy="1909234"/>
          </a:xfrm>
          <a:custGeom>
            <a:avLst/>
            <a:gdLst/>
            <a:ahLst/>
            <a:cxnLst/>
            <a:rect l="l" t="t" r="r" b="b"/>
            <a:pathLst>
              <a:path w="1360441" h="1909234">
                <a:moveTo>
                  <a:pt x="405824" y="0"/>
                </a:moveTo>
                <a:cubicBezTo>
                  <a:pt x="933044" y="0"/>
                  <a:pt x="1360441" y="427397"/>
                  <a:pt x="1360441" y="954617"/>
                </a:cubicBezTo>
                <a:cubicBezTo>
                  <a:pt x="1360441" y="1481837"/>
                  <a:pt x="933044" y="1909234"/>
                  <a:pt x="405824" y="1909234"/>
                </a:cubicBezTo>
                <a:cubicBezTo>
                  <a:pt x="260527" y="1909234"/>
                  <a:pt x="122812" y="1876773"/>
                  <a:pt x="0" y="1817719"/>
                </a:cubicBezTo>
                <a:lnTo>
                  <a:pt x="0" y="91515"/>
                </a:lnTo>
                <a:cubicBezTo>
                  <a:pt x="122812" y="32461"/>
                  <a:pt x="260527" y="0"/>
                  <a:pt x="405824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64" name="Oval 63"/>
          <p:cNvSpPr>
            <a:spLocks noChangeAspect="1"/>
          </p:cNvSpPr>
          <p:nvPr/>
        </p:nvSpPr>
        <p:spPr>
          <a:xfrm>
            <a:off x="6173123" y="2395416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67544" y="2132856"/>
            <a:ext cx="7990656" cy="1247452"/>
          </a:xfrm>
        </p:spPr>
        <p:txBody>
          <a:bodyPr>
            <a:normAutofit/>
          </a:bodyPr>
          <a:lstStyle/>
          <a:p>
            <a:pPr algn="ctr"/>
            <a:r>
              <a:rPr lang="cs-CZ" sz="3200" dirty="0" smtClean="0"/>
              <a:t>Tento vzdělávací materiál vznikl </a:t>
            </a:r>
            <a:br>
              <a:rPr lang="cs-CZ" sz="3200" dirty="0" smtClean="0"/>
            </a:br>
            <a:r>
              <a:rPr lang="cs-CZ" sz="3200" dirty="0" smtClean="0"/>
              <a:t>v rámci projektu EU – peníze školám</a:t>
            </a:r>
            <a:endParaRPr lang="cs-CZ" sz="3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838944"/>
          </a:xfrm>
        </p:spPr>
        <p:txBody>
          <a:bodyPr>
            <a:normAutofit fontScale="85000" lnSpcReduction="10000"/>
          </a:bodyPr>
          <a:lstStyle/>
          <a:p>
            <a:r>
              <a:rPr lang="cs-CZ" sz="2400" dirty="0"/>
              <a:t>Název projektu : Objevujeme svět kolem nás</a:t>
            </a:r>
            <a:br>
              <a:rPr lang="cs-CZ" sz="2400" dirty="0"/>
            </a:br>
            <a:r>
              <a:rPr lang="cs-CZ" sz="2400" dirty="0" err="1"/>
              <a:t>Reg</a:t>
            </a:r>
            <a:r>
              <a:rPr lang="cs-CZ" sz="2400" dirty="0"/>
              <a:t>. číslo projektu: CZ.1.07/1.4.00/21.2040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476672"/>
            <a:ext cx="6084916" cy="1487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9762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Vyjmenovaná slova po B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cs-CZ" dirty="0" smtClean="0"/>
              <a:t>1. část – </a:t>
            </a:r>
            <a:r>
              <a:rPr lang="cs-CZ" smtClean="0"/>
              <a:t>pracovní listy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29308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Spoj vyjmenovaná slova s    příbuznými:</a:t>
            </a:r>
            <a:endParaRPr lang="cs-CZ" dirty="0"/>
          </a:p>
        </p:txBody>
      </p:sp>
      <p:grpSp>
        <p:nvGrpSpPr>
          <p:cNvPr id="5" name="Skupina 4"/>
          <p:cNvGrpSpPr/>
          <p:nvPr/>
        </p:nvGrpSpPr>
        <p:grpSpPr>
          <a:xfrm>
            <a:off x="255681" y="3386891"/>
            <a:ext cx="1701769" cy="1021061"/>
            <a:chOff x="3892" y="1361677"/>
            <a:chExt cx="1701769" cy="1021061"/>
          </a:xfrm>
        </p:grpSpPr>
        <p:sp>
          <p:nvSpPr>
            <p:cNvPr id="6" name="Zaoblený obdélník 5"/>
            <p:cNvSpPr/>
            <p:nvPr/>
          </p:nvSpPr>
          <p:spPr>
            <a:xfrm>
              <a:off x="3892" y="1361677"/>
              <a:ext cx="1701769" cy="1021061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3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Zaoblený obdélník 4"/>
            <p:cNvSpPr/>
            <p:nvPr/>
          </p:nvSpPr>
          <p:spPr>
            <a:xfrm>
              <a:off x="33798" y="1391583"/>
              <a:ext cx="1641957" cy="96124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1900" b="1" kern="1200" cap="none" spc="0" dirty="0" smtClean="0">
                  <a:ln w="50800"/>
                  <a:solidFill>
                    <a:schemeClr val="bg1">
                      <a:shade val="50000"/>
                    </a:schemeClr>
                  </a:solidFill>
                  <a:effectLst/>
                </a:rPr>
                <a:t>BÝT </a:t>
              </a:r>
              <a:endParaRPr lang="cs-CZ" sz="1900" b="1" kern="1200" cap="none" spc="0" dirty="0">
                <a:ln w="50800"/>
                <a:solidFill>
                  <a:schemeClr val="bg1">
                    <a:shade val="50000"/>
                  </a:schemeClr>
                </a:solidFill>
                <a:effectLst/>
              </a:endParaRPr>
            </a:p>
          </p:txBody>
        </p:sp>
      </p:grpSp>
      <p:grpSp>
        <p:nvGrpSpPr>
          <p:cNvPr id="8" name="Skupina 7"/>
          <p:cNvGrpSpPr/>
          <p:nvPr/>
        </p:nvGrpSpPr>
        <p:grpSpPr>
          <a:xfrm>
            <a:off x="7308304" y="3386891"/>
            <a:ext cx="1701769" cy="1021061"/>
            <a:chOff x="7151322" y="1361677"/>
            <a:chExt cx="1701769" cy="1021061"/>
          </a:xfrm>
        </p:grpSpPr>
        <p:sp>
          <p:nvSpPr>
            <p:cNvPr id="9" name="Zaoblený obdélník 8"/>
            <p:cNvSpPr/>
            <p:nvPr/>
          </p:nvSpPr>
          <p:spPr>
            <a:xfrm>
              <a:off x="7151322" y="1361677"/>
              <a:ext cx="1701769" cy="1021061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0"/>
                <a:satOff val="0"/>
                <a:lumOff val="0"/>
                <a:alphaOff val="0"/>
              </a:schemeClr>
            </a:fillRef>
            <a:effectRef idx="3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Zaoblený obdélník 4"/>
            <p:cNvSpPr/>
            <p:nvPr/>
          </p:nvSpPr>
          <p:spPr>
            <a:xfrm>
              <a:off x="7181228" y="1391583"/>
              <a:ext cx="1641957" cy="96124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1900" b="1" kern="1200" cap="none" spc="0" dirty="0" smtClean="0">
                  <a:ln w="50800"/>
                  <a:solidFill>
                    <a:schemeClr val="bg1">
                      <a:shade val="50000"/>
                    </a:schemeClr>
                  </a:solidFill>
                  <a:effectLst/>
                </a:rPr>
                <a:t>BYT</a:t>
              </a:r>
              <a:endParaRPr lang="cs-CZ" sz="1900" b="1" kern="1200" cap="none" spc="0" dirty="0">
                <a:ln w="50800"/>
                <a:solidFill>
                  <a:schemeClr val="bg1">
                    <a:shade val="50000"/>
                  </a:schemeClr>
                </a:solidFill>
                <a:effectLst/>
              </a:endParaRPr>
            </a:p>
          </p:txBody>
        </p:sp>
      </p:grpSp>
      <p:sp>
        <p:nvSpPr>
          <p:cNvPr id="11" name="Výbuch 1 10"/>
          <p:cNvSpPr/>
          <p:nvPr/>
        </p:nvSpPr>
        <p:spPr>
          <a:xfrm>
            <a:off x="251520" y="4863480"/>
            <a:ext cx="2412268" cy="1994520"/>
          </a:xfrm>
          <a:prstGeom prst="irregularSeal1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BYTEČEK</a:t>
            </a:r>
            <a:endParaRPr lang="cs-CZ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Výbuch 1 11"/>
          <p:cNvSpPr/>
          <p:nvPr/>
        </p:nvSpPr>
        <p:spPr>
          <a:xfrm>
            <a:off x="1783369" y="1592796"/>
            <a:ext cx="2360188" cy="1994520"/>
          </a:xfrm>
          <a:prstGeom prst="irregularSeal1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OBYTNÝ</a:t>
            </a:r>
            <a:endParaRPr lang="cs-CZ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Výbuch 1 12"/>
          <p:cNvSpPr/>
          <p:nvPr/>
        </p:nvSpPr>
        <p:spPr>
          <a:xfrm>
            <a:off x="6428132" y="4481736"/>
            <a:ext cx="1972460" cy="2376264"/>
          </a:xfrm>
          <a:prstGeom prst="irregularSeal1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KDYBY</a:t>
            </a:r>
            <a:endParaRPr lang="cs-CZ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4" name="Výbuch 1 13"/>
          <p:cNvSpPr/>
          <p:nvPr/>
        </p:nvSpPr>
        <p:spPr>
          <a:xfrm>
            <a:off x="6660232" y="404664"/>
            <a:ext cx="2727145" cy="2376264"/>
          </a:xfrm>
          <a:prstGeom prst="irregularSeal1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NABÝVAT</a:t>
            </a:r>
            <a:endParaRPr lang="cs-CZ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5" name="Výbuch 1 14"/>
          <p:cNvSpPr/>
          <p:nvPr/>
        </p:nvSpPr>
        <p:spPr>
          <a:xfrm>
            <a:off x="3351469" y="3897421"/>
            <a:ext cx="1584176" cy="2376264"/>
          </a:xfrm>
          <a:prstGeom prst="irregularSeal1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BY</a:t>
            </a:r>
            <a:endParaRPr lang="cs-CZ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7" name="Výbuch 1 16"/>
          <p:cNvSpPr/>
          <p:nvPr/>
        </p:nvSpPr>
        <p:spPr>
          <a:xfrm>
            <a:off x="4716016" y="2276872"/>
            <a:ext cx="1944216" cy="1994520"/>
          </a:xfrm>
          <a:prstGeom prst="irregularSeal1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BYTNÁ</a:t>
            </a:r>
            <a:endParaRPr lang="cs-CZ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4460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Skupina 1"/>
          <p:cNvGrpSpPr/>
          <p:nvPr/>
        </p:nvGrpSpPr>
        <p:grpSpPr>
          <a:xfrm>
            <a:off x="1115616" y="1308859"/>
            <a:ext cx="1701769" cy="1021061"/>
            <a:chOff x="2386369" y="1361677"/>
            <a:chExt cx="1701769" cy="1021061"/>
          </a:xfrm>
        </p:grpSpPr>
        <p:sp>
          <p:nvSpPr>
            <p:cNvPr id="3" name="Zaoblený obdélník 2"/>
            <p:cNvSpPr/>
            <p:nvPr/>
          </p:nvSpPr>
          <p:spPr>
            <a:xfrm>
              <a:off x="2386369" y="1361677"/>
              <a:ext cx="1701769" cy="1021061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0"/>
                <a:satOff val="0"/>
                <a:lumOff val="0"/>
                <a:alphaOff val="0"/>
              </a:schemeClr>
            </a:fillRef>
            <a:effectRef idx="3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" name="Zaoblený obdélník 4"/>
            <p:cNvSpPr/>
            <p:nvPr/>
          </p:nvSpPr>
          <p:spPr>
            <a:xfrm>
              <a:off x="2416275" y="1391583"/>
              <a:ext cx="1641957" cy="96124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1900" b="1" kern="1200" cap="none" spc="0" dirty="0" smtClean="0">
                  <a:ln w="50800"/>
                  <a:solidFill>
                    <a:schemeClr val="bg1">
                      <a:shade val="50000"/>
                    </a:schemeClr>
                  </a:solidFill>
                  <a:effectLst/>
                </a:rPr>
                <a:t>BYDLIT</a:t>
              </a:r>
              <a:endParaRPr lang="cs-CZ" sz="1900" b="1" kern="1200" cap="none" spc="0" dirty="0">
                <a:ln w="50800"/>
                <a:solidFill>
                  <a:schemeClr val="bg1">
                    <a:shade val="50000"/>
                  </a:schemeClr>
                </a:solidFill>
                <a:effectLst/>
              </a:endParaRPr>
            </a:p>
          </p:txBody>
        </p:sp>
      </p:grpSp>
      <p:grpSp>
        <p:nvGrpSpPr>
          <p:cNvPr id="5" name="Skupina 4"/>
          <p:cNvGrpSpPr/>
          <p:nvPr/>
        </p:nvGrpSpPr>
        <p:grpSpPr>
          <a:xfrm>
            <a:off x="4860032" y="1349140"/>
            <a:ext cx="1701769" cy="1021061"/>
            <a:chOff x="4768845" y="1361677"/>
            <a:chExt cx="1701769" cy="1021061"/>
          </a:xfrm>
        </p:grpSpPr>
        <p:sp>
          <p:nvSpPr>
            <p:cNvPr id="6" name="Zaoblený obdélník 5"/>
            <p:cNvSpPr/>
            <p:nvPr/>
          </p:nvSpPr>
          <p:spPr>
            <a:xfrm>
              <a:off x="4768845" y="1361677"/>
              <a:ext cx="1701769" cy="1021061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0"/>
                <a:satOff val="0"/>
                <a:lumOff val="0"/>
                <a:alphaOff val="0"/>
              </a:schemeClr>
            </a:fillRef>
            <a:effectRef idx="3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Zaoblený obdélník 4"/>
            <p:cNvSpPr/>
            <p:nvPr/>
          </p:nvSpPr>
          <p:spPr>
            <a:xfrm>
              <a:off x="4798751" y="1391583"/>
              <a:ext cx="1641957" cy="96124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1900" b="1" kern="1200" cap="none" spc="0" dirty="0" smtClean="0">
                  <a:ln w="50800"/>
                  <a:solidFill>
                    <a:schemeClr val="bg1">
                      <a:shade val="50000"/>
                    </a:schemeClr>
                  </a:solidFill>
                  <a:effectLst/>
                </a:rPr>
                <a:t>OBYVATEL</a:t>
              </a:r>
              <a:endParaRPr lang="cs-CZ" sz="1900" b="1" kern="1200" cap="none" spc="0" dirty="0">
                <a:ln w="50800"/>
                <a:solidFill>
                  <a:schemeClr val="bg1">
                    <a:shade val="50000"/>
                  </a:schemeClr>
                </a:solidFill>
                <a:effectLst/>
              </a:endParaRPr>
            </a:p>
          </p:txBody>
        </p:sp>
      </p:grp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043608" y="363804"/>
            <a:ext cx="7125113" cy="924475"/>
          </a:xfrm>
        </p:spPr>
        <p:txBody>
          <a:bodyPr/>
          <a:lstStyle/>
          <a:p>
            <a:r>
              <a:rPr lang="cs-CZ" sz="2800" dirty="0" smtClean="0"/>
              <a:t>Škrtni slova, která nejsou příbuzná k:</a:t>
            </a:r>
            <a:endParaRPr lang="cs-CZ" sz="2800" dirty="0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776115"/>
          </a:xfrm>
        </p:spPr>
        <p:txBody>
          <a:bodyPr/>
          <a:lstStyle/>
          <a:p>
            <a:r>
              <a:rPr lang="cs-CZ" dirty="0" smtClean="0"/>
              <a:t>BYDLENÍ</a:t>
            </a:r>
          </a:p>
          <a:p>
            <a:r>
              <a:rPr lang="cs-CZ" dirty="0" smtClean="0"/>
              <a:t>BYTOST</a:t>
            </a:r>
          </a:p>
          <a:p>
            <a:r>
              <a:rPr lang="cs-CZ" dirty="0" smtClean="0"/>
              <a:t>ZABYDLET SE</a:t>
            </a:r>
          </a:p>
          <a:p>
            <a:r>
              <a:rPr lang="cs-CZ" dirty="0" smtClean="0"/>
              <a:t>OBÝVAT</a:t>
            </a:r>
          </a:p>
          <a:p>
            <a:r>
              <a:rPr lang="cs-CZ" dirty="0" smtClean="0"/>
              <a:t>BIDLO</a:t>
            </a:r>
          </a:p>
          <a:p>
            <a:r>
              <a:rPr lang="cs-CZ" dirty="0" smtClean="0"/>
              <a:t>NEBYDLÍME</a:t>
            </a:r>
          </a:p>
          <a:p>
            <a:r>
              <a:rPr lang="cs-CZ" dirty="0" smtClean="0"/>
              <a:t>PŘIBÝVAT</a:t>
            </a:r>
          </a:p>
          <a:p>
            <a:r>
              <a:rPr lang="cs-CZ" smtClean="0"/>
              <a:t>NEBYDLÍ</a:t>
            </a:r>
            <a:endParaRPr lang="cs-CZ" dirty="0"/>
          </a:p>
        </p:txBody>
      </p:sp>
      <p:sp>
        <p:nvSpPr>
          <p:cNvPr id="11" name="Zástupný symbol pro text 10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848123"/>
          </a:xfrm>
        </p:spPr>
        <p:txBody>
          <a:bodyPr/>
          <a:lstStyle/>
          <a:p>
            <a:endParaRPr lang="cs-CZ" dirty="0" smtClean="0"/>
          </a:p>
          <a:p>
            <a:r>
              <a:rPr lang="cs-CZ" dirty="0" smtClean="0"/>
              <a:t>ZBÝVAT</a:t>
            </a:r>
          </a:p>
          <a:p>
            <a:r>
              <a:rPr lang="cs-CZ" dirty="0" smtClean="0"/>
              <a:t>OBYVATELÉ</a:t>
            </a:r>
          </a:p>
          <a:p>
            <a:r>
              <a:rPr lang="cs-CZ" dirty="0" smtClean="0"/>
              <a:t>NABÝVAT</a:t>
            </a:r>
          </a:p>
          <a:p>
            <a:r>
              <a:rPr lang="cs-CZ" dirty="0" smtClean="0"/>
              <a:t>PŘEBYTEK</a:t>
            </a:r>
          </a:p>
          <a:p>
            <a:r>
              <a:rPr lang="cs-CZ" dirty="0" smtClean="0"/>
              <a:t>OBYVATELSTVO</a:t>
            </a:r>
          </a:p>
          <a:p>
            <a:r>
              <a:rPr lang="cs-CZ" dirty="0" smtClean="0"/>
              <a:t>NÁBYTEK</a:t>
            </a:r>
          </a:p>
          <a:p>
            <a:r>
              <a:rPr lang="cs-CZ" dirty="0" smtClean="0"/>
              <a:t>BÝVÁVALO</a:t>
            </a:r>
          </a:p>
          <a:p>
            <a:r>
              <a:rPr lang="cs-CZ" dirty="0" smtClean="0"/>
              <a:t>OBÝVAT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0311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 smtClean="0"/>
              <a:t>Název projektu: Objevujeme svět kolem nás</a:t>
            </a:r>
            <a:br>
              <a:rPr lang="cs-CZ" sz="2400" dirty="0" smtClean="0"/>
            </a:br>
            <a:r>
              <a:rPr lang="cs-CZ" sz="2400" dirty="0" smtClean="0"/>
              <a:t>Číslo </a:t>
            </a:r>
            <a:r>
              <a:rPr lang="cs-CZ" sz="2400" dirty="0"/>
              <a:t>projektu:CZ.1.07/1.4.00/21.2040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Autor:Mgr</a:t>
            </a:r>
            <a:r>
              <a:rPr lang="cs-CZ" dirty="0" smtClean="0"/>
              <a:t>. Jana </a:t>
            </a:r>
            <a:r>
              <a:rPr lang="cs-CZ" dirty="0" err="1" smtClean="0"/>
              <a:t>Blumentritová</a:t>
            </a:r>
            <a:endParaRPr lang="cs-CZ" dirty="0" smtClean="0"/>
          </a:p>
          <a:p>
            <a:r>
              <a:rPr lang="cs-CZ" dirty="0" smtClean="0"/>
              <a:t>Období vytvoření výukového materiálu: leden 2012</a:t>
            </a:r>
          </a:p>
          <a:p>
            <a:r>
              <a:rPr lang="cs-CZ" dirty="0" smtClean="0"/>
              <a:t>Vzdělávací obor: </a:t>
            </a:r>
            <a:r>
              <a:rPr lang="cs-CZ" smtClean="0"/>
              <a:t>Český jazyk</a:t>
            </a:r>
            <a:endParaRPr lang="cs-CZ" dirty="0" smtClean="0"/>
          </a:p>
          <a:p>
            <a:r>
              <a:rPr lang="cs-CZ" dirty="0" smtClean="0"/>
              <a:t>Anotace: Vyjmenovaná slova po B, zaměření na první čtyři slova řady (být, bydlit, obyvatel, byt)</a:t>
            </a:r>
          </a:p>
          <a:p>
            <a:r>
              <a:rPr lang="cs-CZ" dirty="0" smtClean="0"/>
              <a:t>Očekávaný výstup: Žák chápe význam jednotlivých vyjmenovaných slov, používá je ve větách, správně doplňuje y/i, ý/í.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5914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Summer">
  <a:themeElements>
    <a:clrScheme name="Summer">
      <a:dk1>
        <a:sysClr val="windowText" lastClr="000000"/>
      </a:dk1>
      <a:lt1>
        <a:sysClr val="window" lastClr="FFFFFF"/>
      </a:lt1>
      <a:dk2>
        <a:srgbClr val="E89117"/>
      </a:dk2>
      <a:lt2>
        <a:srgbClr val="FEDD78"/>
      </a:lt2>
      <a:accent1>
        <a:srgbClr val="A1B633"/>
      </a:accent1>
      <a:accent2>
        <a:srgbClr val="C4D73F"/>
      </a:accent2>
      <a:accent3>
        <a:srgbClr val="FFCE2D"/>
      </a:accent3>
      <a:accent4>
        <a:srgbClr val="FFA600"/>
      </a:accent4>
      <a:accent5>
        <a:srgbClr val="ED5E00"/>
      </a:accent5>
      <a:accent6>
        <a:srgbClr val="C62D03"/>
      </a:accent6>
      <a:hlink>
        <a:srgbClr val="408080"/>
      </a:hlink>
      <a:folHlink>
        <a:srgbClr val="5EAEAE"/>
      </a:folHlink>
    </a:clrScheme>
    <a:fontScheme name="Summ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umm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2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30000"/>
                <a:lumMod val="10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Léto</Template>
  <TotalTime>32</TotalTime>
  <Words>128</Words>
  <Application>Microsoft Office PowerPoint</Application>
  <PresentationFormat>Předvádění na obrazovce (4:3)</PresentationFormat>
  <Paragraphs>39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Summer</vt:lpstr>
      <vt:lpstr>Tento vzdělávací materiál vznikl  v rámci projektu EU – peníze školám</vt:lpstr>
      <vt:lpstr>Vyjmenovaná slova po B</vt:lpstr>
      <vt:lpstr>Spoj vyjmenovaná slova s    příbuznými:</vt:lpstr>
      <vt:lpstr>Škrtni slova, která nejsou příbuzná k:</vt:lpstr>
      <vt:lpstr>Název projektu: Objevujeme svět kolem nás Číslo projektu:CZ.1.07/1.4.00/21.2040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Spoj vyjmenovaná slova s    příbuznými:</dc:title>
  <dc:creator>Jana Blumentritová</dc:creator>
  <cp:lastModifiedBy>R. Smyčková</cp:lastModifiedBy>
  <cp:revision>7</cp:revision>
  <dcterms:created xsi:type="dcterms:W3CDTF">2011-12-04T17:12:14Z</dcterms:created>
  <dcterms:modified xsi:type="dcterms:W3CDTF">2013-07-16T16:54:01Z</dcterms:modified>
</cp:coreProperties>
</file>