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6" r:id="rId3"/>
    <p:sldId id="257" r:id="rId4"/>
    <p:sldId id="258" r:id="rId5"/>
    <p:sldId id="260" r:id="rId6"/>
    <p:sldId id="271" r:id="rId7"/>
    <p:sldId id="272" r:id="rId8"/>
    <p:sldId id="263" r:id="rId9"/>
    <p:sldId id="262" r:id="rId10"/>
    <p:sldId id="273" r:id="rId11"/>
    <p:sldId id="268" r:id="rId12"/>
    <p:sldId id="269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728" autoAdjust="0"/>
  </p:normalViewPr>
  <p:slideViewPr>
    <p:cSldViewPr>
      <p:cViewPr>
        <p:scale>
          <a:sx n="70" d="100"/>
          <a:sy n="70" d="100"/>
        </p:scale>
        <p:origin x="-1332" y="-12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420888"/>
            <a:ext cx="9144000" cy="1247452"/>
          </a:xfrm>
        </p:spPr>
        <p:txBody>
          <a:bodyPr>
            <a:noAutofit/>
          </a:bodyPr>
          <a:lstStyle/>
          <a:p>
            <a:pPr algn="ctr"/>
            <a:r>
              <a:rPr lang="cs-CZ" sz="3600" dirty="0" smtClean="0"/>
              <a:t>Tento vzdělávací materiál vznikl </a:t>
            </a:r>
            <a:br>
              <a:rPr lang="cs-CZ" sz="3600" dirty="0" smtClean="0"/>
            </a:br>
            <a:r>
              <a:rPr lang="cs-CZ" sz="3600" dirty="0" smtClean="0"/>
              <a:t>v rámci projektu EU – peníze školám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41078" y="4365104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71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37427" y="1268760"/>
            <a:ext cx="76328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 případě filmu dějového musíme nejprve vymyslet dějovou linku.</a:t>
            </a:r>
          </a:p>
          <a:p>
            <a:r>
              <a:rPr lang="cs-CZ" sz="2400" dirty="0" smtClean="0"/>
              <a:t>Pak je nutné si rozdělit role – ti hovornější se stanou filmovými hvězdami, žák s organizačním talentem bude pověřen funkcí režiséra. Producenta snad potřebovat nebudeme (náš film bude nízkonákladový – tedy přesněji beznákladový </a:t>
            </a:r>
            <a:r>
              <a:rPr lang="cs-CZ" sz="2400" dirty="0" smtClean="0">
                <a:sym typeface="Wingdings" pitchFamily="2" charset="2"/>
              </a:rPr>
              <a:t> ) – o všechno se </a:t>
            </a:r>
            <a:r>
              <a:rPr lang="cs-CZ" sz="2400" smtClean="0">
                <a:sym typeface="Wingdings" pitchFamily="2" charset="2"/>
              </a:rPr>
              <a:t>postaráme společně</a:t>
            </a:r>
            <a:r>
              <a:rPr lang="cs-CZ" sz="2400" dirty="0" smtClean="0">
                <a:sym typeface="Wingdings" pitchFamily="2" charset="2"/>
              </a:rPr>
              <a:t>.</a:t>
            </a:r>
          </a:p>
          <a:p>
            <a:r>
              <a:rPr lang="cs-CZ" sz="2400" dirty="0" smtClean="0">
                <a:sym typeface="Wingdings" pitchFamily="2" charset="2"/>
              </a:rPr>
              <a:t>Jednotlivé scény nemusíme točit podle obsahu ale podle toho, jaké prostředí zrovna potřebujeme.</a:t>
            </a:r>
          </a:p>
          <a:p>
            <a:r>
              <a:rPr lang="cs-CZ" sz="2400" dirty="0" smtClean="0">
                <a:sym typeface="Wingdings" pitchFamily="2" charset="2"/>
              </a:rPr>
              <a:t>Jen pozor na to, aby se hlavní hrdinové </a:t>
            </a:r>
            <a:r>
              <a:rPr lang="cs-CZ" sz="2400" dirty="0" err="1" smtClean="0">
                <a:sym typeface="Wingdings" pitchFamily="2" charset="2"/>
              </a:rPr>
              <a:t>nepřávlékli</a:t>
            </a:r>
            <a:r>
              <a:rPr lang="cs-CZ" sz="2400" dirty="0" smtClean="0">
                <a:sym typeface="Wingdings" pitchFamily="2" charset="2"/>
              </a:rPr>
              <a:t>!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7664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1700808"/>
            <a:ext cx="835292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A máme základ pro vytvoření dokumentu. </a:t>
            </a:r>
          </a:p>
          <a:p>
            <a:pPr algn="ctr"/>
            <a:r>
              <a:rPr lang="cs-CZ" sz="2800" dirty="0" smtClean="0"/>
              <a:t>Teď už jen vyrazit na lov krásných snímků</a:t>
            </a:r>
          </a:p>
          <a:p>
            <a:pPr algn="ctr"/>
            <a:r>
              <a:rPr lang="cs-CZ" sz="8000" dirty="0" smtClean="0">
                <a:sym typeface="Wingdings" pitchFamily="2" charset="2"/>
              </a:rPr>
              <a:t></a:t>
            </a:r>
            <a:endParaRPr lang="cs-CZ" sz="8000" dirty="0"/>
          </a:p>
        </p:txBody>
      </p:sp>
    </p:spTree>
    <p:extLst>
      <p:ext uri="{BB962C8B-B14F-4D97-AF65-F5344CB8AC3E}">
        <p14:creationId xmlns:p14="http://schemas.microsoft.com/office/powerpoint/2010/main" val="236596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8313" y="620713"/>
            <a:ext cx="7848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sz="2000" dirty="0"/>
              <a:t>Název projektu : Objevujeme svět kolem nás</a:t>
            </a:r>
            <a:br>
              <a:rPr lang="cs-CZ" sz="2000" dirty="0"/>
            </a:br>
            <a:r>
              <a:rPr lang="cs-CZ" sz="2000" dirty="0" err="1"/>
              <a:t>Reg</a:t>
            </a:r>
            <a:r>
              <a:rPr lang="cs-CZ" sz="2000" dirty="0"/>
              <a:t>. číslo projektu: CZ.1.07/1.4.00/21.2040</a:t>
            </a:r>
            <a:br>
              <a:rPr lang="cs-CZ" sz="2000" dirty="0"/>
            </a:br>
            <a:endParaRPr lang="cs-CZ" sz="2000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95288" y="2924175"/>
            <a:ext cx="7921625" cy="278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Autor : Renata Smyčková, ZŠ a MŠ Nová, Ústí n. L.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Období vytvoření výukového materiálu : </a:t>
            </a:r>
            <a:r>
              <a:rPr lang="cs-CZ" sz="1400" dirty="0" smtClean="0"/>
              <a:t>únor 2012</a:t>
            </a:r>
            <a:endParaRPr lang="cs-CZ" sz="1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Vzdělávací obor : </a:t>
            </a:r>
            <a:r>
              <a:rPr lang="cs-CZ" sz="1400" dirty="0" smtClean="0"/>
              <a:t>Informatika - </a:t>
            </a:r>
            <a:r>
              <a:rPr lang="cs-CZ" sz="1400" dirty="0"/>
              <a:t>9. ročník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Anotace: Prezentace </a:t>
            </a:r>
            <a:r>
              <a:rPr lang="cs-CZ" sz="1400" dirty="0" smtClean="0"/>
              <a:t>pomáhá při tvorbě jednoduchého webu třídy, sportovního kroužku, Školního parlamentu a školního časopisu</a:t>
            </a:r>
            <a:endParaRPr lang="cs-CZ" sz="1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Očekávaný výstup: žák </a:t>
            </a:r>
            <a:r>
              <a:rPr lang="cs-CZ" sz="1400" dirty="0" smtClean="0"/>
              <a:t> </a:t>
            </a:r>
            <a:r>
              <a:rPr lang="cs-CZ" sz="1400" smtClean="0"/>
              <a:t>pořídí a upraví </a:t>
            </a:r>
            <a:r>
              <a:rPr lang="cs-CZ" sz="1400" dirty="0" smtClean="0"/>
              <a:t>fotografie pro galerii</a:t>
            </a:r>
            <a:endParaRPr lang="cs-CZ" sz="1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Jazyk:  Čeština  </a:t>
            </a:r>
          </a:p>
          <a:p>
            <a:pPr>
              <a:spcBef>
                <a:spcPct val="50000"/>
              </a:spcBef>
            </a:pPr>
            <a:endParaRPr lang="cs-CZ" sz="1400" dirty="0"/>
          </a:p>
          <a:p>
            <a:pPr>
              <a:spcBef>
                <a:spcPct val="50000"/>
              </a:spcBef>
            </a:pPr>
            <a:endParaRPr lang="cs-CZ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44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6480048" cy="2301240"/>
          </a:xfrm>
        </p:spPr>
        <p:txBody>
          <a:bodyPr/>
          <a:lstStyle/>
          <a:p>
            <a:r>
              <a:rPr lang="cs-CZ" dirty="0" smtClean="0"/>
              <a:t>Práce s filmem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3933056"/>
            <a:ext cx="7632848" cy="1752600"/>
          </a:xfrm>
        </p:spPr>
        <p:txBody>
          <a:bodyPr>
            <a:normAutofit/>
          </a:bodyPr>
          <a:lstStyle/>
          <a:p>
            <a:r>
              <a:rPr lang="cs-CZ" sz="3600" dirty="0"/>
              <a:t>S</a:t>
            </a:r>
            <a:r>
              <a:rPr lang="cs-CZ" sz="3600" dirty="0" smtClean="0"/>
              <a:t>cénář 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06169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Renata Smyčková.P4\Local Settings\Temporary Internet Files\Content.IE5\OY3XW8IC\MP900439442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1" b="96286" l="9986" r="89872">
                        <a14:foregroundMark x1="37518" y1="22762" x2="37518" y2="22762"/>
                        <a14:foregroundMark x1="35235" y1="37048" x2="29815" y2="16571"/>
                        <a14:foregroundMark x1="30100" y1="15905" x2="47646" y2="11238"/>
                        <a14:foregroundMark x1="59201" y1="21238" x2="61484" y2="29524"/>
                        <a14:foregroundMark x1="27532" y1="20857" x2="31384" y2="32952"/>
                        <a14:backgroundMark x1="65621" y1="25905" x2="65621" y2="25905"/>
                        <a14:backgroundMark x1="29815" y1="12476" x2="29815" y2="12476"/>
                        <a14:backgroundMark x1="39087" y1="10381" x2="39087" y2="103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692696"/>
            <a:ext cx="4489320" cy="672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Renata Smyčková.P4\Local Settings\Temporary Internet Files\Content.IE5\O5RSJA07\MP900439408[1]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95" b="100000" l="958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171" y="1524733"/>
            <a:ext cx="3560283" cy="534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ný popisek 4"/>
          <p:cNvSpPr/>
          <p:nvPr/>
        </p:nvSpPr>
        <p:spPr>
          <a:xfrm rot="21003847">
            <a:off x="4953418" y="353442"/>
            <a:ext cx="4295893" cy="2290528"/>
          </a:xfrm>
          <a:prstGeom prst="wedgeEllipseCallout">
            <a:avLst>
              <a:gd name="adj1" fmla="val -10499"/>
              <a:gd name="adj2" fmla="val 76178"/>
            </a:avLst>
          </a:prstGeom>
          <a:noFill/>
          <a:effectLst>
            <a:glow rad="101600">
              <a:schemeClr val="accent2">
                <a:lumMod val="60000"/>
                <a:lumOff val="4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Haló! Poraď, ráda bych na web dala něco o naší škole. Jak na to, aby to bylo zajímavé?</a:t>
            </a:r>
            <a:endParaRPr lang="cs-CZ" sz="2400" dirty="0"/>
          </a:p>
        </p:txBody>
      </p:sp>
      <p:sp>
        <p:nvSpPr>
          <p:cNvPr id="18" name="Oválný popisek 17"/>
          <p:cNvSpPr/>
          <p:nvPr/>
        </p:nvSpPr>
        <p:spPr>
          <a:xfrm rot="1059329">
            <a:off x="1189903" y="557382"/>
            <a:ext cx="4903360" cy="1726231"/>
          </a:xfrm>
          <a:prstGeom prst="wedgeEllipseCallout">
            <a:avLst>
              <a:gd name="adj1" fmla="val -23760"/>
              <a:gd name="adj2" fmla="val 140649"/>
            </a:avLst>
          </a:prstGeom>
          <a:noFill/>
          <a:effectLst>
            <a:glow rad="101600">
              <a:schemeClr val="accent2">
                <a:lumMod val="60000"/>
                <a:lumOff val="4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Vezmi foťák a některé momenty zaznamenej. To určitě nikoho nudit nebude </a:t>
            </a:r>
            <a:r>
              <a:rPr lang="cs-CZ" sz="2400" dirty="0" smtClean="0">
                <a:sym typeface="Wingdings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746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39552" y="2231958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Jako finále našeho celoročního snažení by mělo být vytvoření filmu a jeho vložení do webové prezentace.</a:t>
            </a:r>
          </a:p>
          <a:p>
            <a:r>
              <a:rPr lang="cs-CZ" sz="2400" dirty="0" smtClean="0"/>
              <a:t>Pokusíme se o film dokumentární, ti zdatnější mohou zkusit i film dějový.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5898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11560" y="2060848"/>
            <a:ext cx="7562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Pro zpracování filmů existuje mnoho různých programů. Budete-li se chtít v budoucnu této činnosti věnovat více, vyplatí se seznámit s těmi, které nabízejí širší možnosti zpracování a umožní nám ukládat film v různých formátech.</a:t>
            </a:r>
          </a:p>
          <a:p>
            <a:r>
              <a:rPr lang="cs-CZ" sz="2400" dirty="0" smtClean="0"/>
              <a:t>Nám </a:t>
            </a:r>
            <a:r>
              <a:rPr lang="cs-CZ" sz="2400" dirty="0"/>
              <a:t>ale pro náš účel bude stačit program, který je součástí našeho softwaru -  Windows </a:t>
            </a:r>
            <a:r>
              <a:rPr lang="cs-CZ" sz="2400" dirty="0" err="1"/>
              <a:t>movie</a:t>
            </a:r>
            <a:r>
              <a:rPr lang="cs-CZ" sz="2400" dirty="0"/>
              <a:t> maker</a:t>
            </a:r>
          </a:p>
        </p:txBody>
      </p:sp>
    </p:spTree>
    <p:extLst>
      <p:ext uri="{BB962C8B-B14F-4D97-AF65-F5344CB8AC3E}">
        <p14:creationId xmlns:p14="http://schemas.microsoft.com/office/powerpoint/2010/main" val="163398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467544" y="1556792"/>
            <a:ext cx="7560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Jednodušší variantou je film sestavený z fotografií.</a:t>
            </a:r>
          </a:p>
          <a:p>
            <a:r>
              <a:rPr lang="cs-CZ" sz="2400" dirty="0" smtClean="0"/>
              <a:t>Tím také začneme.</a:t>
            </a:r>
          </a:p>
          <a:p>
            <a:r>
              <a:rPr lang="cs-CZ" sz="2400" dirty="0" smtClean="0"/>
              <a:t>Měl by obsahovat 20 – 30 fotografií, které věcně ( a třeba i vtipně) okomentujeme.</a:t>
            </a:r>
          </a:p>
          <a:p>
            <a:r>
              <a:rPr lang="cs-CZ" sz="2400" dirty="0" smtClean="0"/>
              <a:t>Aby diváka zaujal, je dobré fotografie podložit hudbou. Ta by měla obrázky a text podkreslovat, doplňovat a korespondovat s nimi. Našim cílem by měl být harmonicky působící dokument o škole – ne horror!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4246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80690" y="1772816"/>
            <a:ext cx="73552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Až posbíráme zkušenosti, pustíme se i do složitější varianty – film sestavený z jednotlivých videosekvencí, které sestříháme  a propojíme do jednotného celku.</a:t>
            </a:r>
          </a:p>
          <a:p>
            <a:r>
              <a:rPr lang="cs-CZ" sz="2400" dirty="0" smtClean="0"/>
              <a:t>To ale až v dalších hodinách </a:t>
            </a:r>
            <a:r>
              <a:rPr lang="cs-CZ" sz="5400" dirty="0" smtClean="0">
                <a:sym typeface="Wingdings" pitchFamily="2" charset="2"/>
              </a:rPr>
              <a:t>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134246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755576" y="2132856"/>
            <a:ext cx="74889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Základem každého filmu je dobrý scénář.</a:t>
            </a:r>
          </a:p>
          <a:p>
            <a:r>
              <a:rPr lang="cs-CZ" sz="2400" dirty="0" smtClean="0"/>
              <a:t>Ani my se tomu nevyhneme.</a:t>
            </a:r>
          </a:p>
          <a:p>
            <a:r>
              <a:rPr lang="cs-CZ" sz="2400" dirty="0" smtClean="0"/>
              <a:t>Tuto hodinu tedy věnujeme vytvoření co nejpropracovanějšího bodového scénáře pro dokument sestavený z fotografií.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2100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39552" y="620688"/>
            <a:ext cx="76328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Co všechno by měl obsahovat?</a:t>
            </a:r>
          </a:p>
          <a:p>
            <a:endParaRPr lang="cs-CZ" sz="2400" dirty="0"/>
          </a:p>
          <a:p>
            <a:pPr marL="457200" indent="-457200">
              <a:buAutoNum type="arabicPeriod"/>
            </a:pPr>
            <a:r>
              <a:rPr lang="cs-CZ" sz="2400" dirty="0" smtClean="0"/>
              <a:t>Téma filmu (pro nás: Naše škola)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Jednotlivé snímky ve správném sledu (rozhodně nepůsobí dobře, když celek „nedrží pohromadě a při sledování nás průvodce nutí skákat z místa na místo).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Promyslíme i režii snímků – budeme fotit prostory s dětmi, prázdné …….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Komentáře k jednotlivým fotografiím (budeme se snažit vtipně ale věcně textem doprovodit obrázky)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Promyslíme si jednotlivé přechody, efekty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. Promyslíme si , jakou použijeme hudbu (pozor na autorská práva!)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9220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349</TotalTime>
  <Words>526</Words>
  <Application>Microsoft Office PowerPoint</Application>
  <PresentationFormat>Předvádění na obrazovce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Technický</vt:lpstr>
      <vt:lpstr>Tento vzdělávací materiál vznikl  v rámci projektu EU – peníze školám</vt:lpstr>
      <vt:lpstr>Práce s filmem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webu</dc:title>
  <dc:creator>R. Smyčková</dc:creator>
  <cp:lastModifiedBy>R. Smyčková</cp:lastModifiedBy>
  <cp:revision>36</cp:revision>
  <dcterms:created xsi:type="dcterms:W3CDTF">2011-12-08T17:38:06Z</dcterms:created>
  <dcterms:modified xsi:type="dcterms:W3CDTF">2013-07-16T14:00:30Z</dcterms:modified>
</cp:coreProperties>
</file>