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6" r:id="rId2"/>
    <p:sldId id="279" r:id="rId3"/>
    <p:sldId id="276" r:id="rId4"/>
    <p:sldId id="256" r:id="rId5"/>
    <p:sldId id="257" r:id="rId6"/>
    <p:sldId id="258" r:id="rId7"/>
    <p:sldId id="259" r:id="rId8"/>
    <p:sldId id="271" r:id="rId9"/>
    <p:sldId id="272" r:id="rId10"/>
    <p:sldId id="273" r:id="rId11"/>
    <p:sldId id="274" r:id="rId12"/>
    <p:sldId id="275" r:id="rId13"/>
    <p:sldId id="266" r:id="rId14"/>
    <p:sldId id="267" r:id="rId15"/>
    <p:sldId id="268" r:id="rId16"/>
    <p:sldId id="269" r:id="rId17"/>
    <p:sldId id="270" r:id="rId18"/>
    <p:sldId id="261" r:id="rId19"/>
    <p:sldId id="280" r:id="rId20"/>
    <p:sldId id="281" r:id="rId21"/>
    <p:sldId id="282" r:id="rId22"/>
    <p:sldId id="283" r:id="rId23"/>
    <p:sldId id="284" r:id="rId24"/>
    <p:sldId id="285" r:id="rId25"/>
    <p:sldId id="287" r:id="rId26"/>
    <p:sldId id="288" r:id="rId27"/>
    <p:sldId id="286" r:id="rId28"/>
    <p:sldId id="289" r:id="rId29"/>
    <p:sldId id="290" r:id="rId30"/>
    <p:sldId id="294" r:id="rId31"/>
    <p:sldId id="291" r:id="rId32"/>
    <p:sldId id="292" r:id="rId33"/>
    <p:sldId id="293" r:id="rId34"/>
    <p:sldId id="295" r:id="rId35"/>
    <p:sldId id="278" r:id="rId36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E6A9"/>
    <a:srgbClr val="1C1C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815" autoAdjust="0"/>
    <p:restoredTop sz="94641" autoAdjust="0"/>
  </p:normalViewPr>
  <p:slideViewPr>
    <p:cSldViewPr>
      <p:cViewPr>
        <p:scale>
          <a:sx n="100" d="100"/>
          <a:sy n="100" d="100"/>
        </p:scale>
        <p:origin x="-588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A9CE68-6DDC-4B3F-8C86-46BB9AA0C23B}" type="datetimeFigureOut">
              <a:rPr lang="cs-CZ"/>
              <a:pPr>
                <a:defRPr/>
              </a:pPr>
              <a:t>16.7.2013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4403EF-EB8F-483C-89AB-C3201E73456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702816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C95BB0-FD50-48E9-8E0D-077465242DA6}" type="datetimeFigureOut">
              <a:rPr lang="cs-CZ"/>
              <a:pPr>
                <a:defRPr/>
              </a:pPr>
              <a:t>16.7.2013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C7D009-7E47-44DE-A6F7-DA87D61D722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981959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95151F-170C-44FE-A6D6-BD71042BAF05}" type="datetimeFigureOut">
              <a:rPr lang="cs-CZ"/>
              <a:pPr>
                <a:defRPr/>
              </a:pPr>
              <a:t>16.7.2013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99D071-54CF-443F-B86F-D5249AD9A28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956707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D86A8B-FBCA-4139-9FC6-6E6009F12148}" type="datetimeFigureOut">
              <a:rPr lang="cs-CZ"/>
              <a:pPr>
                <a:defRPr/>
              </a:pPr>
              <a:t>16.7.2013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1F32CA-B120-47C7-AB52-79FFDB6B6D5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520969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C67B8C-B51A-4669-9509-8DC63A7913B3}" type="datetimeFigureOut">
              <a:rPr lang="cs-CZ"/>
              <a:pPr>
                <a:defRPr/>
              </a:pPr>
              <a:t>16.7.2013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47B493-A37C-4CCE-B2BA-21E5AE5A184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484053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647CFE-430C-4476-B16C-09B13A3DF599}" type="datetimeFigureOut">
              <a:rPr lang="cs-CZ"/>
              <a:pPr>
                <a:defRPr/>
              </a:pPr>
              <a:t>16.7.2013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BCE957-F4BD-4052-A467-A3CB6983C35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389573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B27859-2A38-480D-953D-A983F60239FE}" type="datetimeFigureOut">
              <a:rPr lang="cs-CZ"/>
              <a:pPr>
                <a:defRPr/>
              </a:pPr>
              <a:t>16.7.2013</a:t>
            </a:fld>
            <a:endParaRPr lang="cs-CZ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789F5F-73F3-4D99-AD0E-785282F2FA5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05257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40E75D-ADDC-4222-BE6B-856D63746A90}" type="datetimeFigureOut">
              <a:rPr lang="cs-CZ"/>
              <a:pPr>
                <a:defRPr/>
              </a:pPr>
              <a:t>16.7.2013</a:t>
            </a:fld>
            <a:endParaRPr lang="cs-CZ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4492C4-9449-45AF-9D93-14632B0AA7D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221463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0D9329-3645-47AB-8843-57B4FE8E5DEF}" type="datetimeFigureOut">
              <a:rPr lang="cs-CZ"/>
              <a:pPr>
                <a:defRPr/>
              </a:pPr>
              <a:t>16.7.2013</a:t>
            </a:fld>
            <a:endParaRPr lang="cs-CZ"/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AE73CF-8837-46D6-AEB0-97AF2818E24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728081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7A0FBF-6142-452C-B82C-5B74F7C2D685}" type="datetimeFigureOut">
              <a:rPr lang="cs-CZ"/>
              <a:pPr>
                <a:defRPr/>
              </a:pPr>
              <a:t>16.7.2013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C2710C-796C-43B3-8CAC-05B3157D6E0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126201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7B04E1-1791-491B-AAAA-CC4218E95351}" type="datetimeFigureOut">
              <a:rPr lang="cs-CZ"/>
              <a:pPr>
                <a:defRPr/>
              </a:pPr>
              <a:t>16.7.2013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359E9E-8D60-49BB-8B31-1A24D614C20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208701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/>
            </a:gs>
            <a:gs pos="50000">
              <a:srgbClr val="F9E6A9"/>
            </a:gs>
            <a:gs pos="0">
              <a:schemeClr val="bg2"/>
            </a:gs>
            <a:gs pos="100000">
              <a:schemeClr val="bg1"/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27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3AEEA8D-20CD-441E-9B9E-A042BE0FA9DA}" type="datetimeFigureOut">
              <a:rPr lang="cs-CZ"/>
              <a:pPr>
                <a:defRPr/>
              </a:pPr>
              <a:t>16.7.2013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A407D75-49D4-428C-98E7-E6C3AC373FE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" Target="slide25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" Target="slide26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" Target="slide27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" Target="slide28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" Target="slide29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" Target="slide30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" Target="slide31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" Target="slide32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34.xml"/><Relationship Id="rId2" Type="http://schemas.openxmlformats.org/officeDocument/2006/relationships/slide" Target="slide33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gs259.photobucket.com/groups/hh318/2EB1ZA9PJT/?action=view&amp;current=68.gif" TargetMode="External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gs259.photobucket.com/groups/hh318/2EB1ZA9PJT/?action=view&amp;current=68.gif" TargetMode="External"/><Relationship Id="rId2" Type="http://schemas.openxmlformats.org/officeDocument/2006/relationships/slide" Target="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gs259.photobucket.com/groups/hh318/2EB1ZA9PJT/?action=view&amp;current=68.gif" TargetMode="External"/><Relationship Id="rId2" Type="http://schemas.openxmlformats.org/officeDocument/2006/relationships/slide" Target="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gs259.photobucket.com/groups/hh318/2EB1ZA9PJT/?action=view&amp;current=46.gif" TargetMode="External"/><Relationship Id="rId2" Type="http://schemas.openxmlformats.org/officeDocument/2006/relationships/slide" Target="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gs259.photobucket.com/groups/hh318/2EB1ZA9PJT/?action=view&amp;current=46.gif" TargetMode="External"/><Relationship Id="rId2" Type="http://schemas.openxmlformats.org/officeDocument/2006/relationships/slide" Target="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gs259.photobucket.com/groups/hh318/2EB1ZA9PJT/?action=view&amp;current=46.gif" TargetMode="External"/><Relationship Id="rId2" Type="http://schemas.openxmlformats.org/officeDocument/2006/relationships/slide" Target="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gs259.photobucket.com/groups/hh318/2EB1ZA9PJT/?action=view&amp;current=68.gif" TargetMode="External"/><Relationship Id="rId2" Type="http://schemas.openxmlformats.org/officeDocument/2006/relationships/slide" Target="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gi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gs259.photobucket.com/groups/hh318/2EB1ZA9PJT/?action=view&amp;current=68.gif" TargetMode="External"/><Relationship Id="rId2" Type="http://schemas.openxmlformats.org/officeDocument/2006/relationships/slide" Target="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gi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gs259.photobucket.com/groups/hh318/2EB1ZA9PJT/?action=view&amp;current=68.gif" TargetMode="External"/><Relationship Id="rId2" Type="http://schemas.openxmlformats.org/officeDocument/2006/relationships/slide" Target="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gi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gs259.photobucket.com/groups/hh318/2EB1ZA9PJT/?action=view&amp;current=46.gif" TargetMode="External"/><Relationship Id="rId2" Type="http://schemas.openxmlformats.org/officeDocument/2006/relationships/slide" Target="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gs259.photobucket.com/groups/hh318/2EB1ZA9PJT/?action=view&amp;current=46.gif" TargetMode="External"/><Relationship Id="rId2" Type="http://schemas.openxmlformats.org/officeDocument/2006/relationships/slide" Target="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gs259.photobucket.com/groups/hh318/2EB1ZA9PJT/?action=view&amp;current=46.gif" TargetMode="External"/><Relationship Id="rId2" Type="http://schemas.openxmlformats.org/officeDocument/2006/relationships/slide" Target="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gs259.photobucket.com/groups/hh318/2EB1ZA9PJT/?action=view&amp;current=46.gif" TargetMode="External"/><Relationship Id="rId2" Type="http://schemas.openxmlformats.org/officeDocument/2006/relationships/slide" Target="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gs259.photobucket.com/groups/hh318/2EB1ZA9PJT/?action=view&amp;current=46.gif" TargetMode="External"/><Relationship Id="rId2" Type="http://schemas.openxmlformats.org/officeDocument/2006/relationships/slide" Target="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gs259.photobucket.com/groups/hh318/2EB1ZA9PJT/?action=view&amp;current=46.gif" TargetMode="External"/><Relationship Id="rId2" Type="http://schemas.openxmlformats.org/officeDocument/2006/relationships/slide" Target="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" Target="slide19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" Target="slide20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" Target="slide2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2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" Target="slide23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2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2420888"/>
            <a:ext cx="9144000" cy="1247452"/>
          </a:xfrm>
        </p:spPr>
        <p:txBody>
          <a:bodyPr>
            <a:noAutofit/>
          </a:bodyPr>
          <a:lstStyle/>
          <a:p>
            <a:r>
              <a:rPr lang="cs-CZ" sz="4000" dirty="0" smtClean="0"/>
              <a:t>Tento vzdělávací materiál vznikl </a:t>
            </a:r>
            <a:br>
              <a:rPr lang="cs-CZ" sz="4000" dirty="0" smtClean="0"/>
            </a:br>
            <a:r>
              <a:rPr lang="cs-CZ" sz="4000" dirty="0" smtClean="0"/>
              <a:t>v rámci projektu EU – peníze školám</a:t>
            </a:r>
            <a:endParaRPr lang="cs-CZ" sz="40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41078" y="4365104"/>
            <a:ext cx="6400800" cy="838944"/>
          </a:xfrm>
        </p:spPr>
        <p:txBody>
          <a:bodyPr>
            <a:normAutofit/>
          </a:bodyPr>
          <a:lstStyle/>
          <a:p>
            <a:r>
              <a:rPr lang="cs-CZ" sz="2400" dirty="0"/>
              <a:t>Název projektu : Objevujeme svět kolem nás</a:t>
            </a:r>
            <a:br>
              <a:rPr lang="cs-CZ" sz="2400" dirty="0"/>
            </a:br>
            <a:r>
              <a:rPr lang="cs-CZ" sz="2400" dirty="0" err="1"/>
              <a:t>Reg</a:t>
            </a:r>
            <a:r>
              <a:rPr lang="cs-CZ" sz="2400" dirty="0"/>
              <a:t>. číslo projektu: CZ.1.07/1.4.00/21.2040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476672"/>
            <a:ext cx="6084916" cy="1487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18718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lačítko akce: Vlastní 3">
            <a:hlinkClick r:id="" action="ppaction://hlinkshowjump?jump=nextslide" highlightClick="1"/>
          </p:cNvPr>
          <p:cNvSpPr/>
          <p:nvPr/>
        </p:nvSpPr>
        <p:spPr>
          <a:xfrm>
            <a:off x="7092950" y="5445125"/>
            <a:ext cx="1800225" cy="936625"/>
          </a:xfrm>
          <a:prstGeom prst="actionButtonBlank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400" b="1" dirty="0">
                <a:solidFill>
                  <a:prstClr val="black"/>
                </a:solidFill>
              </a:rPr>
              <a:t>Pantomima</a:t>
            </a:r>
          </a:p>
        </p:txBody>
      </p:sp>
      <p:sp>
        <p:nvSpPr>
          <p:cNvPr id="5" name="Tlačítko akce: Vlastní 4">
            <a:hlinkClick r:id="rId2" action="ppaction://hlinksldjump" highlightClick="1"/>
          </p:cNvPr>
          <p:cNvSpPr/>
          <p:nvPr/>
        </p:nvSpPr>
        <p:spPr>
          <a:xfrm>
            <a:off x="7092950" y="4221163"/>
            <a:ext cx="1800225" cy="936625"/>
          </a:xfrm>
          <a:prstGeom prst="actionButtonBlank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800" b="1" dirty="0">
                <a:solidFill>
                  <a:schemeClr val="tx1"/>
                </a:solidFill>
              </a:rPr>
              <a:t>Muzikál</a:t>
            </a:r>
          </a:p>
        </p:txBody>
      </p:sp>
      <p:sp>
        <p:nvSpPr>
          <p:cNvPr id="6" name="Tlačítko akce: Vlastní 5">
            <a:hlinkClick r:id="rId2" action="ppaction://hlinksldjump" highlightClick="1"/>
          </p:cNvPr>
          <p:cNvSpPr/>
          <p:nvPr/>
        </p:nvSpPr>
        <p:spPr>
          <a:xfrm>
            <a:off x="7092950" y="2997200"/>
            <a:ext cx="1800225" cy="936625"/>
          </a:xfrm>
          <a:prstGeom prst="actionButtonBlank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800" b="1" dirty="0">
                <a:solidFill>
                  <a:schemeClr val="tx1"/>
                </a:solidFill>
              </a:rPr>
              <a:t>Balet</a:t>
            </a:r>
          </a:p>
        </p:txBody>
      </p:sp>
      <p:sp>
        <p:nvSpPr>
          <p:cNvPr id="7" name="Tlačítko akce: Vlastní 6">
            <a:hlinkClick r:id="rId2" action="ppaction://hlinksldjump" highlightClick="1"/>
          </p:cNvPr>
          <p:cNvSpPr/>
          <p:nvPr/>
        </p:nvSpPr>
        <p:spPr>
          <a:xfrm>
            <a:off x="7092950" y="1773238"/>
            <a:ext cx="1800225" cy="935037"/>
          </a:xfrm>
          <a:prstGeom prst="actionButtonBlank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2600" b="1" dirty="0">
                <a:solidFill>
                  <a:schemeClr val="tx1"/>
                </a:solidFill>
              </a:rPr>
              <a:t>Opereta</a:t>
            </a:r>
          </a:p>
        </p:txBody>
      </p:sp>
      <p:sp>
        <p:nvSpPr>
          <p:cNvPr id="8" name="Tlačítko akce: Vlastní 7">
            <a:hlinkClick r:id="rId2" action="ppaction://hlinksldjump" highlightClick="1"/>
          </p:cNvPr>
          <p:cNvSpPr/>
          <p:nvPr/>
        </p:nvSpPr>
        <p:spPr>
          <a:xfrm>
            <a:off x="7092950" y="549275"/>
            <a:ext cx="1800225" cy="935038"/>
          </a:xfrm>
          <a:prstGeom prst="actionButtonBlank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800" b="1" dirty="0">
                <a:solidFill>
                  <a:schemeClr val="tx1"/>
                </a:solidFill>
              </a:rPr>
              <a:t>Opera</a:t>
            </a:r>
          </a:p>
        </p:txBody>
      </p:sp>
      <p:cxnSp>
        <p:nvCxnSpPr>
          <p:cNvPr id="12" name="Přímá spojovací čára 11"/>
          <p:cNvCxnSpPr/>
          <p:nvPr/>
        </p:nvCxnSpPr>
        <p:spPr>
          <a:xfrm rot="5400000">
            <a:off x="3303588" y="3429000"/>
            <a:ext cx="6858000" cy="0"/>
          </a:xfrm>
          <a:prstGeom prst="line">
            <a:avLst/>
          </a:prstGeom>
          <a:ln w="762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bdélník 9"/>
          <p:cNvSpPr>
            <a:spLocks noChangeArrowheads="1"/>
          </p:cNvSpPr>
          <p:nvPr/>
        </p:nvSpPr>
        <p:spPr bwMode="auto">
          <a:xfrm>
            <a:off x="645122" y="2240756"/>
            <a:ext cx="5256956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cs-CZ" sz="2800" b="1" dirty="0" smtClean="0">
                <a:latin typeface="Calibri" pitchFamily="34" charset="0"/>
              </a:rPr>
              <a:t>Kterým žánrem se zabývá divadlo</a:t>
            </a:r>
          </a:p>
          <a:p>
            <a:endParaRPr lang="cs-CZ" sz="2800" dirty="0">
              <a:latin typeface="Calibri" pitchFamily="34" charset="0"/>
            </a:endParaRPr>
          </a:p>
          <a:p>
            <a:r>
              <a:rPr lang="cs-CZ" sz="2800" b="1" u="sng" dirty="0" smtClean="0">
                <a:latin typeface="Calibri" pitchFamily="34" charset="0"/>
              </a:rPr>
              <a:t>GAG Borise Hybnera</a:t>
            </a:r>
            <a:endParaRPr lang="cs-CZ" sz="2800" b="1" u="sng" dirty="0">
              <a:latin typeface="Calibri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lačítko akce: Vlastní 3">
            <a:hlinkClick r:id="rId2" action="ppaction://hlinksldjump" highlightClick="1"/>
          </p:cNvPr>
          <p:cNvSpPr/>
          <p:nvPr/>
        </p:nvSpPr>
        <p:spPr>
          <a:xfrm>
            <a:off x="7092950" y="5445125"/>
            <a:ext cx="1800225" cy="936625"/>
          </a:xfrm>
          <a:prstGeom prst="actionButtonBlank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400" b="1" dirty="0">
                <a:solidFill>
                  <a:prstClr val="black"/>
                </a:solidFill>
              </a:rPr>
              <a:t>Pantomima</a:t>
            </a:r>
          </a:p>
        </p:txBody>
      </p:sp>
      <p:sp>
        <p:nvSpPr>
          <p:cNvPr id="5" name="Tlačítko akce: Vlastní 4">
            <a:hlinkClick r:id="" action="ppaction://hlinkshowjump?jump=nextslide" highlightClick="1"/>
          </p:cNvPr>
          <p:cNvSpPr/>
          <p:nvPr/>
        </p:nvSpPr>
        <p:spPr>
          <a:xfrm>
            <a:off x="7092950" y="4221163"/>
            <a:ext cx="1800225" cy="936625"/>
          </a:xfrm>
          <a:prstGeom prst="actionButtonBlank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800" b="1" dirty="0">
                <a:solidFill>
                  <a:schemeClr val="tx1"/>
                </a:solidFill>
              </a:rPr>
              <a:t>Muzikál</a:t>
            </a:r>
          </a:p>
        </p:txBody>
      </p:sp>
      <p:sp>
        <p:nvSpPr>
          <p:cNvPr id="6" name="Tlačítko akce: Vlastní 5">
            <a:hlinkClick r:id="rId2" action="ppaction://hlinksldjump" highlightClick="1"/>
          </p:cNvPr>
          <p:cNvSpPr/>
          <p:nvPr/>
        </p:nvSpPr>
        <p:spPr>
          <a:xfrm>
            <a:off x="7092950" y="2997200"/>
            <a:ext cx="1800225" cy="936625"/>
          </a:xfrm>
          <a:prstGeom prst="actionButtonBlank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800" b="1" dirty="0">
                <a:solidFill>
                  <a:schemeClr val="tx1"/>
                </a:solidFill>
              </a:rPr>
              <a:t>Balet</a:t>
            </a:r>
          </a:p>
        </p:txBody>
      </p:sp>
      <p:sp>
        <p:nvSpPr>
          <p:cNvPr id="7" name="Tlačítko akce: Vlastní 6">
            <a:hlinkClick r:id="rId2" action="ppaction://hlinksldjump" highlightClick="1"/>
          </p:cNvPr>
          <p:cNvSpPr/>
          <p:nvPr/>
        </p:nvSpPr>
        <p:spPr>
          <a:xfrm>
            <a:off x="7092950" y="1773238"/>
            <a:ext cx="1800225" cy="935037"/>
          </a:xfrm>
          <a:prstGeom prst="actionButtonBlank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2600" b="1" dirty="0">
                <a:solidFill>
                  <a:schemeClr val="tx1"/>
                </a:solidFill>
              </a:rPr>
              <a:t>Opereta</a:t>
            </a:r>
          </a:p>
        </p:txBody>
      </p:sp>
      <p:sp>
        <p:nvSpPr>
          <p:cNvPr id="8" name="Tlačítko akce: Vlastní 7">
            <a:hlinkClick r:id="rId2" action="ppaction://hlinksldjump" highlightClick="1"/>
          </p:cNvPr>
          <p:cNvSpPr/>
          <p:nvPr/>
        </p:nvSpPr>
        <p:spPr>
          <a:xfrm>
            <a:off x="7092950" y="549275"/>
            <a:ext cx="1800225" cy="935038"/>
          </a:xfrm>
          <a:prstGeom prst="actionButtonBlank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2800" b="1" dirty="0" smtClean="0">
                <a:solidFill>
                  <a:schemeClr val="tx1"/>
                </a:solidFill>
              </a:rPr>
              <a:t>Opera</a:t>
            </a:r>
            <a:endParaRPr lang="cs-CZ" sz="2800" b="1" dirty="0">
              <a:solidFill>
                <a:schemeClr val="tx1"/>
              </a:solidFill>
            </a:endParaRPr>
          </a:p>
        </p:txBody>
      </p:sp>
      <p:cxnSp>
        <p:nvCxnSpPr>
          <p:cNvPr id="12" name="Přímá spojovací čára 11"/>
          <p:cNvCxnSpPr/>
          <p:nvPr/>
        </p:nvCxnSpPr>
        <p:spPr>
          <a:xfrm rot="5400000">
            <a:off x="3303588" y="3429000"/>
            <a:ext cx="6858000" cy="0"/>
          </a:xfrm>
          <a:prstGeom prst="line">
            <a:avLst/>
          </a:prstGeom>
          <a:ln w="762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bdélník 9"/>
          <p:cNvSpPr>
            <a:spLocks noChangeArrowheads="1"/>
          </p:cNvSpPr>
          <p:nvPr/>
        </p:nvSpPr>
        <p:spPr bwMode="auto">
          <a:xfrm>
            <a:off x="611189" y="2548830"/>
            <a:ext cx="5256956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cs-CZ" sz="2800" b="1" dirty="0" smtClean="0">
                <a:latin typeface="Calibri" pitchFamily="34" charset="0"/>
              </a:rPr>
              <a:t>Ke kterému žánru bys přiřadil dílo:</a:t>
            </a:r>
          </a:p>
          <a:p>
            <a:endParaRPr lang="cs-CZ" sz="2800" dirty="0">
              <a:latin typeface="Calibri" pitchFamily="34" charset="0"/>
            </a:endParaRPr>
          </a:p>
          <a:p>
            <a:r>
              <a:rPr lang="cs-CZ" sz="2800" b="1" u="sng" dirty="0" err="1" smtClean="0">
                <a:latin typeface="Calibri" pitchFamily="34" charset="0"/>
              </a:rPr>
              <a:t>Dracula</a:t>
            </a:r>
            <a:endParaRPr lang="cs-CZ" sz="2800" b="1" u="sng" dirty="0">
              <a:latin typeface="Calibri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lačítko akce: Vlastní 3">
            <a:hlinkClick r:id="rId2" action="ppaction://hlinksldjump" highlightClick="1"/>
          </p:cNvPr>
          <p:cNvSpPr/>
          <p:nvPr/>
        </p:nvSpPr>
        <p:spPr>
          <a:xfrm>
            <a:off x="7092950" y="5445125"/>
            <a:ext cx="1800225" cy="936625"/>
          </a:xfrm>
          <a:prstGeom prst="actionButtonBlank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400" b="1" dirty="0">
                <a:solidFill>
                  <a:prstClr val="black"/>
                </a:solidFill>
              </a:rPr>
              <a:t>Pantomima</a:t>
            </a:r>
          </a:p>
        </p:txBody>
      </p:sp>
      <p:sp>
        <p:nvSpPr>
          <p:cNvPr id="5" name="Tlačítko akce: Vlastní 4">
            <a:hlinkClick r:id="rId2" action="ppaction://hlinksldjump" highlightClick="1"/>
          </p:cNvPr>
          <p:cNvSpPr/>
          <p:nvPr/>
        </p:nvSpPr>
        <p:spPr>
          <a:xfrm>
            <a:off x="7092950" y="4221163"/>
            <a:ext cx="1800225" cy="936625"/>
          </a:xfrm>
          <a:prstGeom prst="actionButtonBlank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800" b="1" dirty="0">
                <a:solidFill>
                  <a:schemeClr val="tx1"/>
                </a:solidFill>
              </a:rPr>
              <a:t>Muzikál</a:t>
            </a:r>
          </a:p>
        </p:txBody>
      </p:sp>
      <p:sp>
        <p:nvSpPr>
          <p:cNvPr id="6" name="Tlačítko akce: Vlastní 5">
            <a:hlinkClick r:id="" action="ppaction://hlinkshowjump?jump=nextslide" highlightClick="1"/>
          </p:cNvPr>
          <p:cNvSpPr/>
          <p:nvPr/>
        </p:nvSpPr>
        <p:spPr>
          <a:xfrm>
            <a:off x="7092950" y="2997200"/>
            <a:ext cx="1800225" cy="936625"/>
          </a:xfrm>
          <a:prstGeom prst="actionButtonBlank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800" b="1" dirty="0">
                <a:solidFill>
                  <a:schemeClr val="tx1"/>
                </a:solidFill>
              </a:rPr>
              <a:t>Balet</a:t>
            </a:r>
          </a:p>
        </p:txBody>
      </p:sp>
      <p:sp>
        <p:nvSpPr>
          <p:cNvPr id="7" name="Tlačítko akce: Vlastní 6">
            <a:hlinkClick r:id="rId2" action="ppaction://hlinksldjump" highlightClick="1"/>
          </p:cNvPr>
          <p:cNvSpPr/>
          <p:nvPr/>
        </p:nvSpPr>
        <p:spPr>
          <a:xfrm>
            <a:off x="7092950" y="1773238"/>
            <a:ext cx="1800225" cy="935037"/>
          </a:xfrm>
          <a:prstGeom prst="actionButtonBlank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2800" b="1" dirty="0">
                <a:solidFill>
                  <a:schemeClr val="tx1"/>
                </a:solidFill>
              </a:rPr>
              <a:t>Opereta</a:t>
            </a:r>
          </a:p>
        </p:txBody>
      </p:sp>
      <p:sp>
        <p:nvSpPr>
          <p:cNvPr id="8" name="Tlačítko akce: Vlastní 7">
            <a:hlinkClick r:id="rId2" action="ppaction://hlinksldjump" highlightClick="1"/>
          </p:cNvPr>
          <p:cNvSpPr/>
          <p:nvPr/>
        </p:nvSpPr>
        <p:spPr>
          <a:xfrm>
            <a:off x="7092950" y="549275"/>
            <a:ext cx="1800225" cy="935038"/>
          </a:xfrm>
          <a:prstGeom prst="actionButtonBlank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2800" b="1" dirty="0" smtClean="0">
                <a:solidFill>
                  <a:schemeClr val="tx1"/>
                </a:solidFill>
              </a:rPr>
              <a:t>Opera</a:t>
            </a:r>
            <a:endParaRPr lang="cs-CZ" sz="2800" b="1" dirty="0">
              <a:solidFill>
                <a:schemeClr val="tx1"/>
              </a:solidFill>
            </a:endParaRPr>
          </a:p>
        </p:txBody>
      </p:sp>
      <p:cxnSp>
        <p:nvCxnSpPr>
          <p:cNvPr id="12" name="Přímá spojovací čára 11"/>
          <p:cNvCxnSpPr/>
          <p:nvPr/>
        </p:nvCxnSpPr>
        <p:spPr>
          <a:xfrm rot="5400000">
            <a:off x="3303588" y="3429000"/>
            <a:ext cx="6858000" cy="0"/>
          </a:xfrm>
          <a:prstGeom prst="line">
            <a:avLst/>
          </a:prstGeom>
          <a:ln w="762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bdélník 8"/>
          <p:cNvSpPr>
            <a:spLocks noChangeArrowheads="1"/>
          </p:cNvSpPr>
          <p:nvPr/>
        </p:nvSpPr>
        <p:spPr bwMode="auto">
          <a:xfrm>
            <a:off x="611189" y="2548830"/>
            <a:ext cx="5256956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cs-CZ" sz="2800" b="1" dirty="0" smtClean="0">
                <a:latin typeface="Calibri" pitchFamily="34" charset="0"/>
              </a:rPr>
              <a:t>Ke kterému žánru bys přiřadil dílo:</a:t>
            </a:r>
          </a:p>
          <a:p>
            <a:endParaRPr lang="cs-CZ" sz="2800" dirty="0">
              <a:latin typeface="Calibri" pitchFamily="34" charset="0"/>
            </a:endParaRPr>
          </a:p>
          <a:p>
            <a:r>
              <a:rPr lang="cs-CZ" sz="2800" b="1" u="sng" dirty="0" smtClean="0">
                <a:latin typeface="Calibri" pitchFamily="34" charset="0"/>
              </a:rPr>
              <a:t>Labutí jezero</a:t>
            </a:r>
            <a:endParaRPr lang="cs-CZ" sz="2800" b="1" u="sng" dirty="0">
              <a:latin typeface="Calibri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lačítko akce: Vlastní 3">
            <a:hlinkClick r:id="rId2" action="ppaction://hlinksldjump" highlightClick="1"/>
          </p:cNvPr>
          <p:cNvSpPr/>
          <p:nvPr/>
        </p:nvSpPr>
        <p:spPr>
          <a:xfrm>
            <a:off x="7092950" y="5445125"/>
            <a:ext cx="1800225" cy="936625"/>
          </a:xfrm>
          <a:prstGeom prst="actionButtonBlank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400" b="1" dirty="0">
                <a:solidFill>
                  <a:prstClr val="black"/>
                </a:solidFill>
              </a:rPr>
              <a:t>Pantomima</a:t>
            </a:r>
          </a:p>
        </p:txBody>
      </p:sp>
      <p:sp>
        <p:nvSpPr>
          <p:cNvPr id="5" name="Tlačítko akce: Vlastní 4">
            <a:hlinkClick r:id="rId2" action="ppaction://hlinksldjump" highlightClick="1"/>
          </p:cNvPr>
          <p:cNvSpPr/>
          <p:nvPr/>
        </p:nvSpPr>
        <p:spPr>
          <a:xfrm>
            <a:off x="7092950" y="4221163"/>
            <a:ext cx="1800225" cy="936625"/>
          </a:xfrm>
          <a:prstGeom prst="actionButtonBlank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800" b="1" dirty="0">
                <a:solidFill>
                  <a:schemeClr val="tx1"/>
                </a:solidFill>
              </a:rPr>
              <a:t>Muzikál</a:t>
            </a:r>
          </a:p>
        </p:txBody>
      </p:sp>
      <p:sp>
        <p:nvSpPr>
          <p:cNvPr id="6" name="Tlačítko akce: Vlastní 5">
            <a:hlinkClick r:id="rId2" action="ppaction://hlinksldjump" highlightClick="1"/>
          </p:cNvPr>
          <p:cNvSpPr/>
          <p:nvPr/>
        </p:nvSpPr>
        <p:spPr>
          <a:xfrm>
            <a:off x="7092950" y="2997200"/>
            <a:ext cx="1800225" cy="936625"/>
          </a:xfrm>
          <a:prstGeom prst="actionButtonBlank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800" b="1" dirty="0">
                <a:solidFill>
                  <a:schemeClr val="tx1"/>
                </a:solidFill>
              </a:rPr>
              <a:t>Balet</a:t>
            </a:r>
          </a:p>
        </p:txBody>
      </p:sp>
      <p:sp>
        <p:nvSpPr>
          <p:cNvPr id="7" name="Tlačítko akce: Vlastní 6">
            <a:hlinkClick r:id="rId2" action="ppaction://hlinksldjump" highlightClick="1"/>
          </p:cNvPr>
          <p:cNvSpPr/>
          <p:nvPr/>
        </p:nvSpPr>
        <p:spPr>
          <a:xfrm>
            <a:off x="7092950" y="1773238"/>
            <a:ext cx="1800225" cy="935037"/>
          </a:xfrm>
          <a:prstGeom prst="actionButtonBlank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2800" b="1" dirty="0">
                <a:solidFill>
                  <a:schemeClr val="tx1"/>
                </a:solidFill>
              </a:rPr>
              <a:t>Opereta</a:t>
            </a:r>
          </a:p>
        </p:txBody>
      </p:sp>
      <p:sp>
        <p:nvSpPr>
          <p:cNvPr id="8" name="Tlačítko akce: Vlastní 7">
            <a:hlinkClick r:id="" action="ppaction://hlinkshowjump?jump=nextslide" highlightClick="1"/>
          </p:cNvPr>
          <p:cNvSpPr/>
          <p:nvPr/>
        </p:nvSpPr>
        <p:spPr>
          <a:xfrm>
            <a:off x="7092950" y="549275"/>
            <a:ext cx="1800225" cy="935038"/>
          </a:xfrm>
          <a:prstGeom prst="actionButtonBlank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800" b="1" dirty="0">
                <a:solidFill>
                  <a:schemeClr val="tx1"/>
                </a:solidFill>
              </a:rPr>
              <a:t>Opera</a:t>
            </a:r>
          </a:p>
        </p:txBody>
      </p:sp>
      <p:cxnSp>
        <p:nvCxnSpPr>
          <p:cNvPr id="12" name="Přímá spojovací čára 11"/>
          <p:cNvCxnSpPr/>
          <p:nvPr/>
        </p:nvCxnSpPr>
        <p:spPr>
          <a:xfrm rot="5400000">
            <a:off x="3303588" y="3429000"/>
            <a:ext cx="6858000" cy="0"/>
          </a:xfrm>
          <a:prstGeom prst="line">
            <a:avLst/>
          </a:prstGeom>
          <a:ln w="762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bdélník 9"/>
          <p:cNvSpPr>
            <a:spLocks noChangeArrowheads="1"/>
          </p:cNvSpPr>
          <p:nvPr/>
        </p:nvSpPr>
        <p:spPr bwMode="auto">
          <a:xfrm>
            <a:off x="611189" y="2548830"/>
            <a:ext cx="5256956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cs-CZ" sz="2800" b="1" dirty="0" smtClean="0">
                <a:latin typeface="Calibri" pitchFamily="34" charset="0"/>
              </a:rPr>
              <a:t>Ke kterému žánru bys přiřadil dílo:</a:t>
            </a:r>
          </a:p>
          <a:p>
            <a:endParaRPr lang="cs-CZ" sz="2800" dirty="0">
              <a:latin typeface="Calibri" pitchFamily="34" charset="0"/>
            </a:endParaRPr>
          </a:p>
          <a:p>
            <a:r>
              <a:rPr lang="cs-CZ" sz="2800" b="1" u="sng" dirty="0" smtClean="0">
                <a:latin typeface="Calibri" pitchFamily="34" charset="0"/>
              </a:rPr>
              <a:t>Rusalka</a:t>
            </a:r>
            <a:endParaRPr lang="cs-CZ" sz="2800" b="1" u="sng" dirty="0">
              <a:latin typeface="Calibri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lačítko akce: Vlastní 3">
            <a:hlinkClick r:id="rId2" action="ppaction://hlinksldjump" highlightClick="1"/>
          </p:cNvPr>
          <p:cNvSpPr/>
          <p:nvPr/>
        </p:nvSpPr>
        <p:spPr>
          <a:xfrm>
            <a:off x="7092950" y="5445125"/>
            <a:ext cx="1800225" cy="936625"/>
          </a:xfrm>
          <a:prstGeom prst="actionButtonBlank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400" b="1" dirty="0">
                <a:solidFill>
                  <a:prstClr val="black"/>
                </a:solidFill>
              </a:rPr>
              <a:t>Pantomima</a:t>
            </a:r>
          </a:p>
        </p:txBody>
      </p:sp>
      <p:sp>
        <p:nvSpPr>
          <p:cNvPr id="5" name="Tlačítko akce: Vlastní 4">
            <a:hlinkClick r:id="" action="ppaction://hlinkshowjump?jump=nextslide" highlightClick="1"/>
          </p:cNvPr>
          <p:cNvSpPr/>
          <p:nvPr/>
        </p:nvSpPr>
        <p:spPr>
          <a:xfrm>
            <a:off x="7092950" y="4221163"/>
            <a:ext cx="1800225" cy="936625"/>
          </a:xfrm>
          <a:prstGeom prst="actionButtonBlank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800" b="1" dirty="0">
                <a:solidFill>
                  <a:schemeClr val="tx1"/>
                </a:solidFill>
              </a:rPr>
              <a:t>Muzikál</a:t>
            </a:r>
          </a:p>
        </p:txBody>
      </p:sp>
      <p:sp>
        <p:nvSpPr>
          <p:cNvPr id="6" name="Tlačítko akce: Vlastní 5">
            <a:hlinkClick r:id="rId2" action="ppaction://hlinksldjump" highlightClick="1"/>
          </p:cNvPr>
          <p:cNvSpPr/>
          <p:nvPr/>
        </p:nvSpPr>
        <p:spPr>
          <a:xfrm>
            <a:off x="7092950" y="2997200"/>
            <a:ext cx="1800225" cy="936625"/>
          </a:xfrm>
          <a:prstGeom prst="actionButtonBlank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800" b="1" dirty="0">
                <a:solidFill>
                  <a:schemeClr val="tx1"/>
                </a:solidFill>
              </a:rPr>
              <a:t>Balet</a:t>
            </a:r>
          </a:p>
        </p:txBody>
      </p:sp>
      <p:sp>
        <p:nvSpPr>
          <p:cNvPr id="7" name="Tlačítko akce: Vlastní 6">
            <a:hlinkClick r:id="rId2" action="ppaction://hlinksldjump" highlightClick="1"/>
          </p:cNvPr>
          <p:cNvSpPr/>
          <p:nvPr/>
        </p:nvSpPr>
        <p:spPr>
          <a:xfrm>
            <a:off x="7092950" y="1773238"/>
            <a:ext cx="1800225" cy="935037"/>
          </a:xfrm>
          <a:prstGeom prst="actionButtonBlank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2800" b="1" dirty="0">
                <a:solidFill>
                  <a:schemeClr val="tx1"/>
                </a:solidFill>
              </a:rPr>
              <a:t>Opereta</a:t>
            </a:r>
          </a:p>
        </p:txBody>
      </p:sp>
      <p:sp>
        <p:nvSpPr>
          <p:cNvPr id="8" name="Tlačítko akce: Vlastní 7">
            <a:hlinkClick r:id="rId2" action="ppaction://hlinksldjump" highlightClick="1"/>
          </p:cNvPr>
          <p:cNvSpPr/>
          <p:nvPr/>
        </p:nvSpPr>
        <p:spPr>
          <a:xfrm>
            <a:off x="7092950" y="549275"/>
            <a:ext cx="1800225" cy="935038"/>
          </a:xfrm>
          <a:prstGeom prst="actionButtonBlank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800" b="1" dirty="0">
                <a:solidFill>
                  <a:schemeClr val="tx1"/>
                </a:solidFill>
              </a:rPr>
              <a:t>Opera</a:t>
            </a:r>
          </a:p>
        </p:txBody>
      </p:sp>
      <p:cxnSp>
        <p:nvCxnSpPr>
          <p:cNvPr id="12" name="Přímá spojovací čára 11"/>
          <p:cNvCxnSpPr/>
          <p:nvPr/>
        </p:nvCxnSpPr>
        <p:spPr>
          <a:xfrm rot="5400000">
            <a:off x="3303588" y="3429000"/>
            <a:ext cx="6858000" cy="0"/>
          </a:xfrm>
          <a:prstGeom prst="line">
            <a:avLst/>
          </a:prstGeom>
          <a:ln w="762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bdélník 12"/>
          <p:cNvSpPr>
            <a:spLocks noChangeArrowheads="1"/>
          </p:cNvSpPr>
          <p:nvPr/>
        </p:nvSpPr>
        <p:spPr bwMode="auto">
          <a:xfrm>
            <a:off x="611189" y="2548830"/>
            <a:ext cx="5256956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cs-CZ" sz="2800" b="1" dirty="0" smtClean="0">
                <a:latin typeface="Calibri" pitchFamily="34" charset="0"/>
              </a:rPr>
              <a:t>Jmenovaný se proslavil především jako autor:</a:t>
            </a:r>
          </a:p>
          <a:p>
            <a:endParaRPr lang="cs-CZ" sz="2800" dirty="0">
              <a:latin typeface="Calibri" pitchFamily="34" charset="0"/>
            </a:endParaRPr>
          </a:p>
          <a:p>
            <a:r>
              <a:rPr lang="cs-CZ" sz="2800" b="1" u="sng" dirty="0" smtClean="0">
                <a:latin typeface="Calibri" pitchFamily="34" charset="0"/>
              </a:rPr>
              <a:t>Karel Svoboda</a:t>
            </a:r>
            <a:endParaRPr lang="cs-CZ" sz="2800" b="1" u="sng" dirty="0">
              <a:latin typeface="Calibri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lačítko akce: Vlastní 3">
            <a:hlinkClick r:id="rId2" action="ppaction://hlinksldjump" highlightClick="1"/>
          </p:cNvPr>
          <p:cNvSpPr/>
          <p:nvPr/>
        </p:nvSpPr>
        <p:spPr>
          <a:xfrm>
            <a:off x="7092950" y="5445125"/>
            <a:ext cx="1800225" cy="936625"/>
          </a:xfrm>
          <a:prstGeom prst="actionButtonBlank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400" b="1" dirty="0">
                <a:solidFill>
                  <a:prstClr val="black"/>
                </a:solidFill>
              </a:rPr>
              <a:t>Pantomima</a:t>
            </a:r>
          </a:p>
        </p:txBody>
      </p:sp>
      <p:sp>
        <p:nvSpPr>
          <p:cNvPr id="5" name="Tlačítko akce: Vlastní 4">
            <a:hlinkClick r:id="rId2" action="ppaction://hlinksldjump" highlightClick="1"/>
          </p:cNvPr>
          <p:cNvSpPr/>
          <p:nvPr/>
        </p:nvSpPr>
        <p:spPr>
          <a:xfrm>
            <a:off x="7092950" y="4221163"/>
            <a:ext cx="1800225" cy="936625"/>
          </a:xfrm>
          <a:prstGeom prst="actionButtonBlank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800" b="1" dirty="0">
                <a:solidFill>
                  <a:schemeClr val="tx1"/>
                </a:solidFill>
              </a:rPr>
              <a:t>Muzikál</a:t>
            </a:r>
          </a:p>
        </p:txBody>
      </p:sp>
      <p:sp>
        <p:nvSpPr>
          <p:cNvPr id="6" name="Tlačítko akce: Vlastní 5">
            <a:hlinkClick r:id="rId2" action="ppaction://hlinksldjump" highlightClick="1"/>
          </p:cNvPr>
          <p:cNvSpPr/>
          <p:nvPr/>
        </p:nvSpPr>
        <p:spPr>
          <a:xfrm>
            <a:off x="7092950" y="2997200"/>
            <a:ext cx="1800225" cy="936625"/>
          </a:xfrm>
          <a:prstGeom prst="actionButtonBlank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800" b="1" dirty="0">
                <a:solidFill>
                  <a:schemeClr val="tx1"/>
                </a:solidFill>
              </a:rPr>
              <a:t>Balet</a:t>
            </a:r>
          </a:p>
        </p:txBody>
      </p:sp>
      <p:sp>
        <p:nvSpPr>
          <p:cNvPr id="7" name="Tlačítko akce: Vlastní 6">
            <a:hlinkClick r:id="rId2" action="ppaction://hlinksldjump" highlightClick="1"/>
          </p:cNvPr>
          <p:cNvSpPr/>
          <p:nvPr/>
        </p:nvSpPr>
        <p:spPr>
          <a:xfrm>
            <a:off x="7092950" y="1773238"/>
            <a:ext cx="1800225" cy="935037"/>
          </a:xfrm>
          <a:prstGeom prst="actionButtonBlank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800" b="1" dirty="0" smtClean="0">
                <a:solidFill>
                  <a:schemeClr val="tx1"/>
                </a:solidFill>
              </a:rPr>
              <a:t>Opereta</a:t>
            </a:r>
            <a:endParaRPr lang="cs-CZ" sz="2800" b="1" dirty="0">
              <a:solidFill>
                <a:schemeClr val="tx1"/>
              </a:solidFill>
            </a:endParaRPr>
          </a:p>
        </p:txBody>
      </p:sp>
      <p:sp>
        <p:nvSpPr>
          <p:cNvPr id="8" name="Tlačítko akce: Vlastní 7">
            <a:hlinkClick r:id="" action="ppaction://hlinkshowjump?jump=nextslide" highlightClick="1"/>
          </p:cNvPr>
          <p:cNvSpPr/>
          <p:nvPr/>
        </p:nvSpPr>
        <p:spPr>
          <a:xfrm>
            <a:off x="7092950" y="549275"/>
            <a:ext cx="1800225" cy="935038"/>
          </a:xfrm>
          <a:prstGeom prst="actionButtonBlank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800" b="1" dirty="0" smtClean="0">
                <a:solidFill>
                  <a:schemeClr val="tx1"/>
                </a:solidFill>
              </a:rPr>
              <a:t>Opera</a:t>
            </a:r>
            <a:endParaRPr lang="cs-CZ" sz="2800" b="1" dirty="0">
              <a:solidFill>
                <a:schemeClr val="tx1"/>
              </a:solidFill>
            </a:endParaRPr>
          </a:p>
        </p:txBody>
      </p:sp>
      <p:cxnSp>
        <p:nvCxnSpPr>
          <p:cNvPr id="12" name="Přímá spojovací čára 11"/>
          <p:cNvCxnSpPr/>
          <p:nvPr/>
        </p:nvCxnSpPr>
        <p:spPr>
          <a:xfrm rot="5400000">
            <a:off x="3303588" y="3429000"/>
            <a:ext cx="6858000" cy="0"/>
          </a:xfrm>
          <a:prstGeom prst="line">
            <a:avLst/>
          </a:prstGeom>
          <a:ln w="762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bdélník 12"/>
          <p:cNvSpPr>
            <a:spLocks noChangeArrowheads="1"/>
          </p:cNvSpPr>
          <p:nvPr/>
        </p:nvSpPr>
        <p:spPr bwMode="auto">
          <a:xfrm>
            <a:off x="611189" y="2548830"/>
            <a:ext cx="5256956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cs-CZ" sz="2800" b="1" dirty="0" smtClean="0">
                <a:latin typeface="Calibri" pitchFamily="34" charset="0"/>
              </a:rPr>
              <a:t>Jmenovaný se proslavil především jako autor:</a:t>
            </a:r>
          </a:p>
          <a:p>
            <a:endParaRPr lang="cs-CZ" sz="2800" dirty="0">
              <a:latin typeface="Calibri" pitchFamily="34" charset="0"/>
            </a:endParaRPr>
          </a:p>
          <a:p>
            <a:r>
              <a:rPr lang="cs-CZ" sz="2800" b="1" u="sng" dirty="0" smtClean="0">
                <a:latin typeface="Calibri" pitchFamily="34" charset="0"/>
              </a:rPr>
              <a:t>Giuseppe Verdi</a:t>
            </a:r>
            <a:endParaRPr lang="cs-CZ" sz="2800" b="1" u="sng" dirty="0">
              <a:latin typeface="Calibri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lačítko akce: Vlastní 3">
            <a:hlinkClick r:id="rId2" action="ppaction://hlinksldjump" highlightClick="1"/>
          </p:cNvPr>
          <p:cNvSpPr/>
          <p:nvPr/>
        </p:nvSpPr>
        <p:spPr>
          <a:xfrm>
            <a:off x="7092950" y="5445125"/>
            <a:ext cx="1800225" cy="936625"/>
          </a:xfrm>
          <a:prstGeom prst="actionButtonBlank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400" b="1" dirty="0">
                <a:solidFill>
                  <a:prstClr val="black"/>
                </a:solidFill>
              </a:rPr>
              <a:t>Pantomima</a:t>
            </a:r>
          </a:p>
        </p:txBody>
      </p:sp>
      <p:sp>
        <p:nvSpPr>
          <p:cNvPr id="5" name="Tlačítko akce: Vlastní 4">
            <a:hlinkClick r:id="rId2" action="ppaction://hlinksldjump" highlightClick="1"/>
          </p:cNvPr>
          <p:cNvSpPr/>
          <p:nvPr/>
        </p:nvSpPr>
        <p:spPr>
          <a:xfrm>
            <a:off x="7092950" y="4221163"/>
            <a:ext cx="1800225" cy="936625"/>
          </a:xfrm>
          <a:prstGeom prst="actionButtonBlank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800" b="1" dirty="0">
                <a:solidFill>
                  <a:schemeClr val="tx1"/>
                </a:solidFill>
              </a:rPr>
              <a:t>Muzikál</a:t>
            </a:r>
          </a:p>
        </p:txBody>
      </p:sp>
      <p:sp>
        <p:nvSpPr>
          <p:cNvPr id="6" name="Tlačítko akce: Vlastní 5">
            <a:hlinkClick r:id="rId2" action="ppaction://hlinksldjump" highlightClick="1"/>
          </p:cNvPr>
          <p:cNvSpPr/>
          <p:nvPr/>
        </p:nvSpPr>
        <p:spPr>
          <a:xfrm>
            <a:off x="7092950" y="2997200"/>
            <a:ext cx="1800225" cy="936625"/>
          </a:xfrm>
          <a:prstGeom prst="actionButtonBlank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800" b="1" dirty="0">
                <a:solidFill>
                  <a:schemeClr val="tx1"/>
                </a:solidFill>
              </a:rPr>
              <a:t>Balet</a:t>
            </a:r>
          </a:p>
        </p:txBody>
      </p:sp>
      <p:sp>
        <p:nvSpPr>
          <p:cNvPr id="7" name="Tlačítko akce: Vlastní 6">
            <a:hlinkClick r:id="" action="ppaction://hlinkshowjump?jump=nextslide" highlightClick="1"/>
          </p:cNvPr>
          <p:cNvSpPr/>
          <p:nvPr/>
        </p:nvSpPr>
        <p:spPr>
          <a:xfrm>
            <a:off x="7092950" y="1773238"/>
            <a:ext cx="1800225" cy="935037"/>
          </a:xfrm>
          <a:prstGeom prst="actionButtonBlank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800" b="1" dirty="0" smtClean="0">
                <a:solidFill>
                  <a:schemeClr val="tx1"/>
                </a:solidFill>
              </a:rPr>
              <a:t>Opereta</a:t>
            </a:r>
            <a:endParaRPr lang="cs-CZ" sz="2800" b="1" dirty="0">
              <a:solidFill>
                <a:schemeClr val="tx1"/>
              </a:solidFill>
            </a:endParaRPr>
          </a:p>
        </p:txBody>
      </p:sp>
      <p:sp>
        <p:nvSpPr>
          <p:cNvPr id="8" name="Tlačítko akce: Vlastní 7">
            <a:hlinkClick r:id="rId2" action="ppaction://hlinksldjump" highlightClick="1"/>
          </p:cNvPr>
          <p:cNvSpPr/>
          <p:nvPr/>
        </p:nvSpPr>
        <p:spPr>
          <a:xfrm>
            <a:off x="7092950" y="549275"/>
            <a:ext cx="1800225" cy="935038"/>
          </a:xfrm>
          <a:prstGeom prst="actionButtonBlank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800" b="1" dirty="0" smtClean="0">
                <a:solidFill>
                  <a:schemeClr val="tx1"/>
                </a:solidFill>
              </a:rPr>
              <a:t>Opera</a:t>
            </a:r>
            <a:endParaRPr lang="cs-CZ" sz="2800" b="1" dirty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2800" b="1" dirty="0">
              <a:solidFill>
                <a:schemeClr val="tx1"/>
              </a:solidFill>
            </a:endParaRPr>
          </a:p>
        </p:txBody>
      </p:sp>
      <p:cxnSp>
        <p:nvCxnSpPr>
          <p:cNvPr id="12" name="Přímá spojovací čára 11"/>
          <p:cNvCxnSpPr/>
          <p:nvPr/>
        </p:nvCxnSpPr>
        <p:spPr>
          <a:xfrm rot="5400000">
            <a:off x="3303588" y="3429000"/>
            <a:ext cx="6858000" cy="0"/>
          </a:xfrm>
          <a:prstGeom prst="line">
            <a:avLst/>
          </a:prstGeom>
          <a:ln w="762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bdélník 12"/>
          <p:cNvSpPr>
            <a:spLocks noChangeArrowheads="1"/>
          </p:cNvSpPr>
          <p:nvPr/>
        </p:nvSpPr>
        <p:spPr bwMode="auto">
          <a:xfrm>
            <a:off x="611189" y="2548830"/>
            <a:ext cx="5256956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cs-CZ" sz="2800" b="1" dirty="0" smtClean="0">
                <a:latin typeface="Calibri" pitchFamily="34" charset="0"/>
              </a:rPr>
              <a:t>Jmenovaný se proslavil především jako autor:</a:t>
            </a:r>
          </a:p>
          <a:p>
            <a:endParaRPr lang="cs-CZ" sz="2800" dirty="0">
              <a:latin typeface="Calibri" pitchFamily="34" charset="0"/>
            </a:endParaRPr>
          </a:p>
          <a:p>
            <a:r>
              <a:rPr lang="cs-CZ" sz="2800" b="1" u="sng" dirty="0" smtClean="0">
                <a:latin typeface="Calibri" pitchFamily="34" charset="0"/>
              </a:rPr>
              <a:t>Johann </a:t>
            </a:r>
            <a:r>
              <a:rPr lang="cs-CZ" sz="2800" b="1" u="sng" dirty="0" err="1" smtClean="0">
                <a:latin typeface="Calibri" pitchFamily="34" charset="0"/>
              </a:rPr>
              <a:t>Strauss</a:t>
            </a:r>
            <a:endParaRPr lang="cs-CZ" sz="2800" b="1" u="sng" dirty="0">
              <a:latin typeface="Calibri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lačítko akce: Vlastní 3">
            <a:hlinkClick r:id="" action="ppaction://hlinkshowjump?jump=nextslide" highlightClick="1"/>
          </p:cNvPr>
          <p:cNvSpPr/>
          <p:nvPr/>
        </p:nvSpPr>
        <p:spPr>
          <a:xfrm>
            <a:off x="7092950" y="5445125"/>
            <a:ext cx="1800225" cy="936625"/>
          </a:xfrm>
          <a:prstGeom prst="actionButtonBlank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400" b="1" dirty="0">
                <a:solidFill>
                  <a:prstClr val="black"/>
                </a:solidFill>
              </a:rPr>
              <a:t>Pantomima</a:t>
            </a:r>
          </a:p>
        </p:txBody>
      </p:sp>
      <p:sp>
        <p:nvSpPr>
          <p:cNvPr id="5" name="Tlačítko akce: Vlastní 4">
            <a:hlinkClick r:id="rId2" action="ppaction://hlinksldjump" highlightClick="1"/>
          </p:cNvPr>
          <p:cNvSpPr/>
          <p:nvPr/>
        </p:nvSpPr>
        <p:spPr>
          <a:xfrm>
            <a:off x="7092950" y="4221163"/>
            <a:ext cx="1800225" cy="936625"/>
          </a:xfrm>
          <a:prstGeom prst="actionButtonBlank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800" b="1" dirty="0">
                <a:solidFill>
                  <a:schemeClr val="tx1"/>
                </a:solidFill>
              </a:rPr>
              <a:t>Muzikál</a:t>
            </a:r>
          </a:p>
        </p:txBody>
      </p:sp>
      <p:sp>
        <p:nvSpPr>
          <p:cNvPr id="6" name="Tlačítko akce: Vlastní 5">
            <a:hlinkClick r:id="rId2" action="ppaction://hlinksldjump" highlightClick="1"/>
          </p:cNvPr>
          <p:cNvSpPr/>
          <p:nvPr/>
        </p:nvSpPr>
        <p:spPr>
          <a:xfrm>
            <a:off x="7092950" y="2997200"/>
            <a:ext cx="1800225" cy="936625"/>
          </a:xfrm>
          <a:prstGeom prst="actionButtonBlank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800" b="1" dirty="0">
                <a:solidFill>
                  <a:schemeClr val="tx1"/>
                </a:solidFill>
              </a:rPr>
              <a:t>Balet</a:t>
            </a:r>
          </a:p>
        </p:txBody>
      </p:sp>
      <p:sp>
        <p:nvSpPr>
          <p:cNvPr id="7" name="Tlačítko akce: Vlastní 6">
            <a:hlinkClick r:id="rId2" action="ppaction://hlinksldjump" highlightClick="1"/>
          </p:cNvPr>
          <p:cNvSpPr/>
          <p:nvPr/>
        </p:nvSpPr>
        <p:spPr>
          <a:xfrm>
            <a:off x="7092950" y="1773238"/>
            <a:ext cx="1800225" cy="935037"/>
          </a:xfrm>
          <a:prstGeom prst="actionButtonBlank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800" b="1" dirty="0" smtClean="0">
                <a:solidFill>
                  <a:schemeClr val="tx1"/>
                </a:solidFill>
              </a:rPr>
              <a:t>Opereta</a:t>
            </a:r>
            <a:endParaRPr lang="cs-CZ" sz="2800" b="1" dirty="0">
              <a:solidFill>
                <a:schemeClr val="tx1"/>
              </a:solidFill>
            </a:endParaRPr>
          </a:p>
        </p:txBody>
      </p:sp>
      <p:sp>
        <p:nvSpPr>
          <p:cNvPr id="8" name="Tlačítko akce: Vlastní 7">
            <a:hlinkClick r:id="rId2" action="ppaction://hlinksldjump" highlightClick="1"/>
          </p:cNvPr>
          <p:cNvSpPr/>
          <p:nvPr/>
        </p:nvSpPr>
        <p:spPr>
          <a:xfrm>
            <a:off x="7092950" y="549275"/>
            <a:ext cx="1800225" cy="935038"/>
          </a:xfrm>
          <a:prstGeom prst="actionButtonBlank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800" b="1" dirty="0" smtClean="0">
                <a:solidFill>
                  <a:schemeClr val="tx1"/>
                </a:solidFill>
              </a:rPr>
              <a:t>Opera</a:t>
            </a:r>
            <a:endParaRPr lang="cs-CZ" sz="2800" b="1" dirty="0">
              <a:solidFill>
                <a:schemeClr val="tx1"/>
              </a:solidFill>
            </a:endParaRPr>
          </a:p>
        </p:txBody>
      </p:sp>
      <p:cxnSp>
        <p:nvCxnSpPr>
          <p:cNvPr id="12" name="Přímá spojovací čára 11"/>
          <p:cNvCxnSpPr/>
          <p:nvPr/>
        </p:nvCxnSpPr>
        <p:spPr>
          <a:xfrm rot="5400000">
            <a:off x="3303588" y="3429000"/>
            <a:ext cx="6858000" cy="0"/>
          </a:xfrm>
          <a:prstGeom prst="line">
            <a:avLst/>
          </a:prstGeom>
          <a:ln w="762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bdélník 12"/>
          <p:cNvSpPr>
            <a:spLocks noChangeArrowheads="1"/>
          </p:cNvSpPr>
          <p:nvPr/>
        </p:nvSpPr>
        <p:spPr bwMode="auto">
          <a:xfrm>
            <a:off x="611189" y="2548830"/>
            <a:ext cx="5256956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cs-CZ" sz="2800" b="1" dirty="0" smtClean="0">
                <a:latin typeface="Calibri" pitchFamily="34" charset="0"/>
              </a:rPr>
              <a:t>Jmenovaný se proslavil především v oblasti:</a:t>
            </a:r>
          </a:p>
          <a:p>
            <a:endParaRPr lang="cs-CZ" sz="2800" dirty="0">
              <a:latin typeface="Calibri" pitchFamily="34" charset="0"/>
            </a:endParaRPr>
          </a:p>
          <a:p>
            <a:r>
              <a:rPr lang="cs-CZ" sz="2800" b="1" u="sng" dirty="0" smtClean="0">
                <a:latin typeface="Calibri" pitchFamily="34" charset="0"/>
              </a:rPr>
              <a:t>Jaroslav Čejka</a:t>
            </a:r>
            <a:endParaRPr lang="cs-CZ" sz="2800" b="1" u="sng" dirty="0">
              <a:latin typeface="Calibri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lačítko akce: Vlastní 3">
            <a:hlinkClick r:id="rId2" action="ppaction://hlinksldjump" highlightClick="1"/>
          </p:cNvPr>
          <p:cNvSpPr/>
          <p:nvPr/>
        </p:nvSpPr>
        <p:spPr>
          <a:xfrm>
            <a:off x="7092950" y="5445125"/>
            <a:ext cx="1800225" cy="936625"/>
          </a:xfrm>
          <a:prstGeom prst="actionButtonBlank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400" b="1" dirty="0">
                <a:solidFill>
                  <a:prstClr val="black"/>
                </a:solidFill>
              </a:rPr>
              <a:t>Pantomima</a:t>
            </a:r>
          </a:p>
        </p:txBody>
      </p:sp>
      <p:sp>
        <p:nvSpPr>
          <p:cNvPr id="5" name="Tlačítko akce: Vlastní 4">
            <a:hlinkClick r:id="rId2" action="ppaction://hlinksldjump" highlightClick="1"/>
          </p:cNvPr>
          <p:cNvSpPr/>
          <p:nvPr/>
        </p:nvSpPr>
        <p:spPr>
          <a:xfrm>
            <a:off x="7092950" y="4221163"/>
            <a:ext cx="1800225" cy="936625"/>
          </a:xfrm>
          <a:prstGeom prst="actionButtonBlank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800" b="1">
                <a:solidFill>
                  <a:schemeClr val="tx1"/>
                </a:solidFill>
              </a:rPr>
              <a:t>Muzikál</a:t>
            </a:r>
            <a:endParaRPr lang="cs-CZ" sz="2800" b="1" dirty="0">
              <a:solidFill>
                <a:schemeClr val="tx1"/>
              </a:solidFill>
            </a:endParaRPr>
          </a:p>
        </p:txBody>
      </p:sp>
      <p:sp>
        <p:nvSpPr>
          <p:cNvPr id="6" name="Tlačítko akce: Vlastní 5">
            <a:hlinkClick r:id="rId3" action="ppaction://hlinksldjump" highlightClick="1"/>
          </p:cNvPr>
          <p:cNvSpPr/>
          <p:nvPr/>
        </p:nvSpPr>
        <p:spPr>
          <a:xfrm>
            <a:off x="7092950" y="2997200"/>
            <a:ext cx="1800225" cy="936625"/>
          </a:xfrm>
          <a:prstGeom prst="actionButtonBlank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800" b="1" dirty="0">
                <a:solidFill>
                  <a:schemeClr val="tx1"/>
                </a:solidFill>
              </a:rPr>
              <a:t>Balet</a:t>
            </a:r>
          </a:p>
        </p:txBody>
      </p:sp>
      <p:sp>
        <p:nvSpPr>
          <p:cNvPr id="7" name="Tlačítko akce: Vlastní 6">
            <a:hlinkClick r:id="rId2" action="ppaction://hlinksldjump" highlightClick="1"/>
          </p:cNvPr>
          <p:cNvSpPr/>
          <p:nvPr/>
        </p:nvSpPr>
        <p:spPr>
          <a:xfrm>
            <a:off x="7092950" y="1773238"/>
            <a:ext cx="1800225" cy="935037"/>
          </a:xfrm>
          <a:prstGeom prst="actionButtonBlank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800" b="1" dirty="0">
                <a:solidFill>
                  <a:prstClr val="black"/>
                </a:solidFill>
              </a:rPr>
              <a:t>Opereta</a:t>
            </a:r>
          </a:p>
        </p:txBody>
      </p:sp>
      <p:sp>
        <p:nvSpPr>
          <p:cNvPr id="8" name="Tlačítko akce: Vlastní 7">
            <a:hlinkClick r:id="rId2" action="ppaction://hlinksldjump" highlightClick="1"/>
          </p:cNvPr>
          <p:cNvSpPr/>
          <p:nvPr/>
        </p:nvSpPr>
        <p:spPr>
          <a:xfrm>
            <a:off x="7092950" y="549275"/>
            <a:ext cx="1800225" cy="935038"/>
          </a:xfrm>
          <a:prstGeom prst="actionButtonBlank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800" b="1" dirty="0" smtClean="0">
                <a:solidFill>
                  <a:schemeClr val="tx1"/>
                </a:solidFill>
              </a:rPr>
              <a:t>Opera</a:t>
            </a:r>
            <a:endParaRPr lang="cs-CZ" sz="2800" b="1" dirty="0">
              <a:solidFill>
                <a:schemeClr val="tx1"/>
              </a:solidFill>
            </a:endParaRPr>
          </a:p>
        </p:txBody>
      </p:sp>
      <p:cxnSp>
        <p:nvCxnSpPr>
          <p:cNvPr id="12" name="Přímá spojovací čára 11"/>
          <p:cNvCxnSpPr/>
          <p:nvPr/>
        </p:nvCxnSpPr>
        <p:spPr>
          <a:xfrm rot="5400000">
            <a:off x="3303588" y="3429000"/>
            <a:ext cx="6858000" cy="0"/>
          </a:xfrm>
          <a:prstGeom prst="line">
            <a:avLst/>
          </a:prstGeom>
          <a:ln w="762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bdélník 12"/>
          <p:cNvSpPr>
            <a:spLocks noChangeArrowheads="1"/>
          </p:cNvSpPr>
          <p:nvPr/>
        </p:nvSpPr>
        <p:spPr bwMode="auto">
          <a:xfrm>
            <a:off x="611189" y="2548830"/>
            <a:ext cx="5256956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cs-CZ" sz="2800" b="1" dirty="0" smtClean="0">
                <a:latin typeface="Calibri" pitchFamily="34" charset="0"/>
              </a:rPr>
              <a:t>Jmenovaný se proslavil především jako autor:</a:t>
            </a:r>
          </a:p>
          <a:p>
            <a:endParaRPr lang="cs-CZ" sz="2800" dirty="0">
              <a:latin typeface="Calibri" pitchFamily="34" charset="0"/>
            </a:endParaRPr>
          </a:p>
          <a:p>
            <a:r>
              <a:rPr lang="cs-CZ" sz="2800" b="1" u="sng" dirty="0" smtClean="0">
                <a:latin typeface="Calibri" pitchFamily="34" charset="0"/>
              </a:rPr>
              <a:t>Petr </a:t>
            </a:r>
            <a:r>
              <a:rPr lang="cs-CZ" sz="2800" b="1" u="sng" dirty="0" err="1" smtClean="0">
                <a:latin typeface="Calibri" pitchFamily="34" charset="0"/>
              </a:rPr>
              <a:t>Iljič</a:t>
            </a:r>
            <a:r>
              <a:rPr lang="cs-CZ" sz="2800" b="1" u="sng" dirty="0" smtClean="0">
                <a:latin typeface="Calibri" pitchFamily="34" charset="0"/>
              </a:rPr>
              <a:t> Čajkovskij</a:t>
            </a:r>
            <a:endParaRPr lang="cs-CZ" sz="2800" b="1" u="sng" dirty="0">
              <a:latin typeface="Calibri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2915816" y="4149080"/>
            <a:ext cx="33986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latin typeface="Verdana" pitchFamily="34" charset="0"/>
              </a:rPr>
              <a:t>Chyba. Dokážeš se opravit?</a:t>
            </a:r>
            <a:endParaRPr lang="cs-CZ" dirty="0">
              <a:latin typeface="Verdana" pitchFamily="34" charset="0"/>
            </a:endParaRPr>
          </a:p>
        </p:txBody>
      </p:sp>
      <p:sp>
        <p:nvSpPr>
          <p:cNvPr id="3" name="Vývojový diagram: vyjmutí 2">
            <a:hlinkClick r:id="rId2" action="ppaction://hlinksldjump"/>
          </p:cNvPr>
          <p:cNvSpPr/>
          <p:nvPr/>
        </p:nvSpPr>
        <p:spPr bwMode="auto">
          <a:xfrm>
            <a:off x="3945632" y="5623420"/>
            <a:ext cx="685800" cy="685800"/>
          </a:xfrm>
          <a:prstGeom prst="flowChartExtract">
            <a:avLst/>
          </a:prstGeom>
          <a:solidFill>
            <a:schemeClr val="tx2">
              <a:lumMod val="40000"/>
              <a:lumOff val="60000"/>
            </a:schemeClr>
          </a:solidFill>
          <a:ln w="25400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triangle" w="med" len="med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T w="139700" h="139700" prst="divot"/>
          </a:sp3d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pic>
        <p:nvPicPr>
          <p:cNvPr id="3074" name="Picture 2" descr="http://gi259.photobucket.com/groups/hh318/2EB1ZA9PJT/th_68.gif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3" y="2132856"/>
            <a:ext cx="1404151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0343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9" name="Rectangle 11"/>
          <p:cNvSpPr>
            <a:spLocks noChangeArrowheads="1"/>
          </p:cNvSpPr>
          <p:nvPr/>
        </p:nvSpPr>
        <p:spPr bwMode="auto">
          <a:xfrm>
            <a:off x="323850" y="1125538"/>
            <a:ext cx="8064500" cy="3956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defRPr/>
            </a:pPr>
            <a:r>
              <a:rPr lang="cs-CZ" sz="7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Hudba a divadlo</a:t>
            </a:r>
            <a:endParaRPr lang="cs-CZ" sz="7200" b="1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>
              <a:defRPr/>
            </a:pPr>
            <a:endParaRPr lang="cs-CZ" sz="7200" b="1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spd="slow" advTm="7766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2915816" y="4149080"/>
            <a:ext cx="29449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latin typeface="Verdana" pitchFamily="34" charset="0"/>
              </a:rPr>
              <a:t>Kdepak! Zkus to znovu.</a:t>
            </a:r>
            <a:endParaRPr lang="cs-CZ" dirty="0">
              <a:latin typeface="Verdana" pitchFamily="34" charset="0"/>
            </a:endParaRPr>
          </a:p>
        </p:txBody>
      </p:sp>
      <p:sp>
        <p:nvSpPr>
          <p:cNvPr id="3" name="Vývojový diagram: vyjmutí 2">
            <a:hlinkClick r:id="rId2" action="ppaction://hlinksldjump"/>
          </p:cNvPr>
          <p:cNvSpPr/>
          <p:nvPr/>
        </p:nvSpPr>
        <p:spPr bwMode="auto">
          <a:xfrm>
            <a:off x="3945632" y="5623420"/>
            <a:ext cx="685800" cy="685800"/>
          </a:xfrm>
          <a:prstGeom prst="flowChartExtract">
            <a:avLst/>
          </a:prstGeom>
          <a:solidFill>
            <a:schemeClr val="tx2">
              <a:lumMod val="40000"/>
              <a:lumOff val="60000"/>
            </a:schemeClr>
          </a:solidFill>
          <a:ln w="25400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triangle" w="med" len="med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T w="139700" h="139700" prst="divot"/>
          </a:sp3d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pic>
        <p:nvPicPr>
          <p:cNvPr id="3074" name="Picture 2" descr="http://gi259.photobucket.com/groups/hh318/2EB1ZA9PJT/th_68.gif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3" y="2132856"/>
            <a:ext cx="1404151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0343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2915816" y="4149080"/>
            <a:ext cx="29402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latin typeface="Verdana" pitchFamily="34" charset="0"/>
              </a:rPr>
              <a:t>Ještě jednou – a lépe!!!</a:t>
            </a:r>
            <a:endParaRPr lang="cs-CZ" dirty="0">
              <a:latin typeface="Verdana" pitchFamily="34" charset="0"/>
            </a:endParaRPr>
          </a:p>
        </p:txBody>
      </p:sp>
      <p:sp>
        <p:nvSpPr>
          <p:cNvPr id="3" name="Vývojový diagram: vyjmutí 2">
            <a:hlinkClick r:id="rId2" action="ppaction://hlinksldjump"/>
          </p:cNvPr>
          <p:cNvSpPr/>
          <p:nvPr/>
        </p:nvSpPr>
        <p:spPr bwMode="auto">
          <a:xfrm>
            <a:off x="3945632" y="5623420"/>
            <a:ext cx="685800" cy="685800"/>
          </a:xfrm>
          <a:prstGeom prst="flowChartExtract">
            <a:avLst/>
          </a:prstGeom>
          <a:solidFill>
            <a:schemeClr val="tx2">
              <a:lumMod val="40000"/>
              <a:lumOff val="60000"/>
            </a:schemeClr>
          </a:solidFill>
          <a:ln w="25400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triangle" w="med" len="med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T w="139700" h="139700" prst="divot"/>
          </a:sp3d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pic>
        <p:nvPicPr>
          <p:cNvPr id="3074" name="Picture 2" descr="http://gi259.photobucket.com/groups/hh318/2EB1ZA9PJT/th_68.gif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3" y="2132856"/>
            <a:ext cx="1404151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0343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2195736" y="3690113"/>
            <a:ext cx="56019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latin typeface="Verdana" pitchFamily="34" charset="0"/>
              </a:rPr>
              <a:t>Ale </a:t>
            </a:r>
            <a:r>
              <a:rPr lang="cs-CZ" dirty="0" err="1" smtClean="0">
                <a:latin typeface="Verdana" pitchFamily="34" charset="0"/>
              </a:rPr>
              <a:t>néééé</a:t>
            </a:r>
            <a:r>
              <a:rPr lang="cs-CZ" dirty="0" smtClean="0">
                <a:latin typeface="Verdana" pitchFamily="34" charset="0"/>
              </a:rPr>
              <a:t>! Pokus se zdůvodnit a opravit chybu</a:t>
            </a:r>
            <a:endParaRPr lang="cs-CZ" dirty="0">
              <a:latin typeface="Verdana" pitchFamily="34" charset="0"/>
            </a:endParaRPr>
          </a:p>
        </p:txBody>
      </p:sp>
      <p:sp>
        <p:nvSpPr>
          <p:cNvPr id="3" name="Vývojový diagram: vyjmutí 2">
            <a:hlinkClick r:id="rId2" action="ppaction://hlinksldjump"/>
          </p:cNvPr>
          <p:cNvSpPr/>
          <p:nvPr/>
        </p:nvSpPr>
        <p:spPr bwMode="auto">
          <a:xfrm>
            <a:off x="3945632" y="5623420"/>
            <a:ext cx="685800" cy="685800"/>
          </a:xfrm>
          <a:prstGeom prst="flowChartExtract">
            <a:avLst/>
          </a:prstGeom>
          <a:solidFill>
            <a:schemeClr val="tx2">
              <a:lumMod val="40000"/>
              <a:lumOff val="60000"/>
            </a:schemeClr>
          </a:solidFill>
          <a:ln w="25400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triangle" w="med" len="med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T w="139700" h="139700" prst="divot"/>
          </a:sp3d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pic>
        <p:nvPicPr>
          <p:cNvPr id="2050" name="Picture 2" descr="http://gi259.photobucket.com/groups/hh318/2EB1ZA9PJT/th_46.gif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5632" y="2132856"/>
            <a:ext cx="1296140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900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2195736" y="3690113"/>
            <a:ext cx="56019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latin typeface="Verdana" pitchFamily="34" charset="0"/>
              </a:rPr>
              <a:t>Ale </a:t>
            </a:r>
            <a:r>
              <a:rPr lang="cs-CZ" dirty="0" err="1" smtClean="0">
                <a:latin typeface="Verdana" pitchFamily="34" charset="0"/>
              </a:rPr>
              <a:t>néééé</a:t>
            </a:r>
            <a:r>
              <a:rPr lang="cs-CZ" dirty="0" smtClean="0">
                <a:latin typeface="Verdana" pitchFamily="34" charset="0"/>
              </a:rPr>
              <a:t>! Pokus se zdůvodnit a opravit chybu</a:t>
            </a:r>
            <a:endParaRPr lang="cs-CZ" dirty="0">
              <a:latin typeface="Verdana" pitchFamily="34" charset="0"/>
            </a:endParaRPr>
          </a:p>
        </p:txBody>
      </p:sp>
      <p:sp>
        <p:nvSpPr>
          <p:cNvPr id="3" name="Vývojový diagram: vyjmutí 2">
            <a:hlinkClick r:id="rId2" action="ppaction://hlinksldjump"/>
          </p:cNvPr>
          <p:cNvSpPr/>
          <p:nvPr/>
        </p:nvSpPr>
        <p:spPr bwMode="auto">
          <a:xfrm>
            <a:off x="3945632" y="5623420"/>
            <a:ext cx="685800" cy="685800"/>
          </a:xfrm>
          <a:prstGeom prst="flowChartExtract">
            <a:avLst/>
          </a:prstGeom>
          <a:solidFill>
            <a:schemeClr val="tx2">
              <a:lumMod val="40000"/>
              <a:lumOff val="60000"/>
            </a:schemeClr>
          </a:solidFill>
          <a:ln w="25400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triangle" w="med" len="med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T w="139700" h="139700" prst="divot"/>
          </a:sp3d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pic>
        <p:nvPicPr>
          <p:cNvPr id="2050" name="Picture 2" descr="http://gi259.photobucket.com/groups/hh318/2EB1ZA9PJT/th_46.gif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5632" y="2132856"/>
            <a:ext cx="1296140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900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2195736" y="3690113"/>
            <a:ext cx="42906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latin typeface="Verdana" pitchFamily="34" charset="0"/>
              </a:rPr>
              <a:t>Pokus se zdůvodnit a opravit chybu</a:t>
            </a:r>
            <a:endParaRPr lang="cs-CZ" dirty="0">
              <a:latin typeface="Verdana" pitchFamily="34" charset="0"/>
            </a:endParaRPr>
          </a:p>
        </p:txBody>
      </p:sp>
      <p:sp>
        <p:nvSpPr>
          <p:cNvPr id="3" name="Vývojový diagram: vyjmutí 2">
            <a:hlinkClick r:id="rId2" action="ppaction://hlinksldjump"/>
          </p:cNvPr>
          <p:cNvSpPr/>
          <p:nvPr/>
        </p:nvSpPr>
        <p:spPr bwMode="auto">
          <a:xfrm>
            <a:off x="3945632" y="5623420"/>
            <a:ext cx="685800" cy="685800"/>
          </a:xfrm>
          <a:prstGeom prst="flowChartExtract">
            <a:avLst/>
          </a:prstGeom>
          <a:solidFill>
            <a:schemeClr val="tx2">
              <a:lumMod val="40000"/>
              <a:lumOff val="60000"/>
            </a:schemeClr>
          </a:solidFill>
          <a:ln w="25400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triangle" w="med" len="med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T w="139700" h="139700" prst="divot"/>
          </a:sp3d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pic>
        <p:nvPicPr>
          <p:cNvPr id="2050" name="Picture 2" descr="http://gi259.photobucket.com/groups/hh318/2EB1ZA9PJT/th_46.gif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5632" y="2132856"/>
            <a:ext cx="1296140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900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4015429" y="4135735"/>
            <a:ext cx="10736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latin typeface="Verdana" pitchFamily="34" charset="0"/>
              </a:rPr>
              <a:t>Chyba. </a:t>
            </a:r>
            <a:endParaRPr lang="cs-CZ" dirty="0">
              <a:latin typeface="Verdana" pitchFamily="34" charset="0"/>
            </a:endParaRPr>
          </a:p>
        </p:txBody>
      </p:sp>
      <p:sp>
        <p:nvSpPr>
          <p:cNvPr id="3" name="Vývojový diagram: vyjmutí 2">
            <a:hlinkClick r:id="rId2" action="ppaction://hlinksldjump"/>
          </p:cNvPr>
          <p:cNvSpPr/>
          <p:nvPr/>
        </p:nvSpPr>
        <p:spPr bwMode="auto">
          <a:xfrm>
            <a:off x="3945632" y="5623420"/>
            <a:ext cx="685800" cy="685800"/>
          </a:xfrm>
          <a:prstGeom prst="flowChartExtract">
            <a:avLst/>
          </a:prstGeom>
          <a:solidFill>
            <a:schemeClr val="tx2">
              <a:lumMod val="40000"/>
              <a:lumOff val="60000"/>
            </a:schemeClr>
          </a:solidFill>
          <a:ln w="25400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triangle" w="med" len="med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T w="139700" h="139700" prst="divot"/>
          </a:sp3d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pic>
        <p:nvPicPr>
          <p:cNvPr id="3074" name="Picture 2" descr="http://gi259.photobucket.com/groups/hh318/2EB1ZA9PJT/th_68.gif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3" y="2132856"/>
            <a:ext cx="1404151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6118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2915816" y="4149080"/>
            <a:ext cx="33986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latin typeface="Verdana" pitchFamily="34" charset="0"/>
              </a:rPr>
              <a:t>Chyba. Dokážeš se opravit?</a:t>
            </a:r>
            <a:endParaRPr lang="cs-CZ" dirty="0">
              <a:latin typeface="Verdana" pitchFamily="34" charset="0"/>
            </a:endParaRPr>
          </a:p>
        </p:txBody>
      </p:sp>
      <p:sp>
        <p:nvSpPr>
          <p:cNvPr id="3" name="Vývojový diagram: vyjmutí 2">
            <a:hlinkClick r:id="rId2" action="ppaction://hlinksldjump"/>
          </p:cNvPr>
          <p:cNvSpPr/>
          <p:nvPr/>
        </p:nvSpPr>
        <p:spPr bwMode="auto">
          <a:xfrm>
            <a:off x="3945632" y="5623420"/>
            <a:ext cx="685800" cy="685800"/>
          </a:xfrm>
          <a:prstGeom prst="flowChartExtract">
            <a:avLst/>
          </a:prstGeom>
          <a:solidFill>
            <a:schemeClr val="tx2">
              <a:lumMod val="40000"/>
              <a:lumOff val="60000"/>
            </a:schemeClr>
          </a:solidFill>
          <a:ln w="25400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triangle" w="med" len="med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T w="139700" h="139700" prst="divot"/>
          </a:sp3d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pic>
        <p:nvPicPr>
          <p:cNvPr id="3074" name="Picture 2" descr="http://gi259.photobucket.com/groups/hh318/2EB1ZA9PJT/th_68.gif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3" y="2132856"/>
            <a:ext cx="1404151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6118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2915816" y="4149080"/>
            <a:ext cx="25095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latin typeface="Verdana" pitchFamily="34" charset="0"/>
              </a:rPr>
              <a:t>Dokážeš se opravit?</a:t>
            </a:r>
            <a:endParaRPr lang="cs-CZ" dirty="0">
              <a:latin typeface="Verdana" pitchFamily="34" charset="0"/>
            </a:endParaRPr>
          </a:p>
        </p:txBody>
      </p:sp>
      <p:sp>
        <p:nvSpPr>
          <p:cNvPr id="3" name="Vývojový diagram: vyjmutí 2">
            <a:hlinkClick r:id="rId2" action="ppaction://hlinksldjump"/>
          </p:cNvPr>
          <p:cNvSpPr/>
          <p:nvPr/>
        </p:nvSpPr>
        <p:spPr bwMode="auto">
          <a:xfrm>
            <a:off x="3945632" y="5623420"/>
            <a:ext cx="685800" cy="685800"/>
          </a:xfrm>
          <a:prstGeom prst="flowChartExtract">
            <a:avLst/>
          </a:prstGeom>
          <a:solidFill>
            <a:schemeClr val="tx2">
              <a:lumMod val="40000"/>
              <a:lumOff val="60000"/>
            </a:schemeClr>
          </a:solidFill>
          <a:ln w="25400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triangle" w="med" len="med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T w="139700" h="139700" prst="divot"/>
          </a:sp3d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pic>
        <p:nvPicPr>
          <p:cNvPr id="3074" name="Picture 2" descr="http://gi259.photobucket.com/groups/hh318/2EB1ZA9PJT/th_68.gif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3" y="2132856"/>
            <a:ext cx="1404151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6118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2195736" y="3690113"/>
            <a:ext cx="56019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latin typeface="Verdana" pitchFamily="34" charset="0"/>
              </a:rPr>
              <a:t>Ale </a:t>
            </a:r>
            <a:r>
              <a:rPr lang="cs-CZ" dirty="0" err="1" smtClean="0">
                <a:latin typeface="Verdana" pitchFamily="34" charset="0"/>
              </a:rPr>
              <a:t>néééé</a:t>
            </a:r>
            <a:r>
              <a:rPr lang="cs-CZ" dirty="0" smtClean="0">
                <a:latin typeface="Verdana" pitchFamily="34" charset="0"/>
              </a:rPr>
              <a:t>! Pokus se zdůvodnit a opravit chybu</a:t>
            </a:r>
            <a:endParaRPr lang="cs-CZ" dirty="0">
              <a:latin typeface="Verdana" pitchFamily="34" charset="0"/>
            </a:endParaRPr>
          </a:p>
        </p:txBody>
      </p:sp>
      <p:sp>
        <p:nvSpPr>
          <p:cNvPr id="3" name="Vývojový diagram: vyjmutí 2">
            <a:hlinkClick r:id="rId2" action="ppaction://hlinksldjump"/>
          </p:cNvPr>
          <p:cNvSpPr/>
          <p:nvPr/>
        </p:nvSpPr>
        <p:spPr bwMode="auto">
          <a:xfrm>
            <a:off x="3945632" y="5623420"/>
            <a:ext cx="685800" cy="685800"/>
          </a:xfrm>
          <a:prstGeom prst="flowChartExtract">
            <a:avLst/>
          </a:prstGeom>
          <a:solidFill>
            <a:schemeClr val="tx2">
              <a:lumMod val="40000"/>
              <a:lumOff val="60000"/>
            </a:schemeClr>
          </a:solidFill>
          <a:ln w="25400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triangle" w="med" len="med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T w="139700" h="139700" prst="divot"/>
          </a:sp3d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pic>
        <p:nvPicPr>
          <p:cNvPr id="2050" name="Picture 2" descr="http://gi259.photobucket.com/groups/hh318/2EB1ZA9PJT/th_46.gif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5632" y="2132856"/>
            <a:ext cx="1296140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9959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2195736" y="3690113"/>
            <a:ext cx="56019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latin typeface="Verdana" pitchFamily="34" charset="0"/>
              </a:rPr>
              <a:t>Ale </a:t>
            </a:r>
            <a:r>
              <a:rPr lang="cs-CZ" dirty="0" err="1" smtClean="0">
                <a:latin typeface="Verdana" pitchFamily="34" charset="0"/>
              </a:rPr>
              <a:t>néééé</a:t>
            </a:r>
            <a:r>
              <a:rPr lang="cs-CZ" dirty="0" smtClean="0">
                <a:latin typeface="Verdana" pitchFamily="34" charset="0"/>
              </a:rPr>
              <a:t>! Pokus se zdůvodnit a opravit chybu</a:t>
            </a:r>
            <a:endParaRPr lang="cs-CZ" dirty="0">
              <a:latin typeface="Verdana" pitchFamily="34" charset="0"/>
            </a:endParaRPr>
          </a:p>
        </p:txBody>
      </p:sp>
      <p:sp>
        <p:nvSpPr>
          <p:cNvPr id="3" name="Vývojový diagram: vyjmutí 2">
            <a:hlinkClick r:id="rId2" action="ppaction://hlinksldjump"/>
          </p:cNvPr>
          <p:cNvSpPr/>
          <p:nvPr/>
        </p:nvSpPr>
        <p:spPr bwMode="auto">
          <a:xfrm>
            <a:off x="3945632" y="5623420"/>
            <a:ext cx="685800" cy="685800"/>
          </a:xfrm>
          <a:prstGeom prst="flowChartExtract">
            <a:avLst/>
          </a:prstGeom>
          <a:solidFill>
            <a:schemeClr val="tx2">
              <a:lumMod val="40000"/>
              <a:lumOff val="60000"/>
            </a:schemeClr>
          </a:solidFill>
          <a:ln w="25400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triangle" w="med" len="med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T w="139700" h="139700" prst="divot"/>
          </a:sp3d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pic>
        <p:nvPicPr>
          <p:cNvPr id="2050" name="Picture 2" descr="http://gi259.photobucket.com/groups/hh318/2EB1ZA9PJT/th_46.gif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5632" y="2132856"/>
            <a:ext cx="1296140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873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ovéPole 5"/>
          <p:cNvSpPr txBox="1">
            <a:spLocks noChangeArrowheads="1"/>
          </p:cNvSpPr>
          <p:nvPr/>
        </p:nvSpPr>
        <p:spPr bwMode="auto">
          <a:xfrm>
            <a:off x="395288" y="2060575"/>
            <a:ext cx="7848600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sz="4000" dirty="0">
                <a:latin typeface="Calibri" pitchFamily="34" charset="0"/>
              </a:rPr>
              <a:t>Rozhodni, </a:t>
            </a:r>
            <a:r>
              <a:rPr lang="cs-CZ" sz="4000" dirty="0" smtClean="0">
                <a:latin typeface="Calibri" pitchFamily="34" charset="0"/>
              </a:rPr>
              <a:t>která </a:t>
            </a:r>
            <a:r>
              <a:rPr lang="cs-CZ" sz="4000" dirty="0">
                <a:latin typeface="Calibri" pitchFamily="34" charset="0"/>
              </a:rPr>
              <a:t>z </a:t>
            </a:r>
            <a:r>
              <a:rPr lang="cs-CZ" sz="4000" dirty="0" smtClean="0">
                <a:latin typeface="Calibri" pitchFamily="34" charset="0"/>
              </a:rPr>
              <a:t>odpovědí je správná. </a:t>
            </a:r>
          </a:p>
          <a:p>
            <a:pPr eaLnBrk="1" hangingPunct="1"/>
            <a:r>
              <a:rPr lang="cs-CZ" sz="4000" dirty="0" smtClean="0">
                <a:latin typeface="Calibri" pitchFamily="34" charset="0"/>
              </a:rPr>
              <a:t>Kliknutím na správnou možnost se dostaneš k úkolu dalšímu.</a:t>
            </a:r>
            <a:endParaRPr lang="cs-CZ" sz="40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2641607" y="3713101"/>
            <a:ext cx="3293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latin typeface="Verdana" pitchFamily="34" charset="0"/>
              </a:rPr>
              <a:t>A zase chyba! Další pokus.</a:t>
            </a:r>
            <a:endParaRPr lang="cs-CZ" dirty="0">
              <a:latin typeface="Verdana" pitchFamily="34" charset="0"/>
            </a:endParaRPr>
          </a:p>
        </p:txBody>
      </p:sp>
      <p:sp>
        <p:nvSpPr>
          <p:cNvPr id="3" name="Vývojový diagram: vyjmutí 2">
            <a:hlinkClick r:id="rId2" action="ppaction://hlinksldjump"/>
          </p:cNvPr>
          <p:cNvSpPr/>
          <p:nvPr/>
        </p:nvSpPr>
        <p:spPr bwMode="auto">
          <a:xfrm>
            <a:off x="3945632" y="5623420"/>
            <a:ext cx="685800" cy="685800"/>
          </a:xfrm>
          <a:prstGeom prst="flowChartExtract">
            <a:avLst/>
          </a:prstGeom>
          <a:solidFill>
            <a:schemeClr val="tx2">
              <a:lumMod val="40000"/>
              <a:lumOff val="60000"/>
            </a:schemeClr>
          </a:solidFill>
          <a:ln w="25400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triangle" w="med" len="med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T w="139700" h="139700" prst="divot"/>
          </a:sp3d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pic>
        <p:nvPicPr>
          <p:cNvPr id="2050" name="Picture 2" descr="http://gi259.photobucket.com/groups/hh318/2EB1ZA9PJT/th_46.gif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5632" y="2132856"/>
            <a:ext cx="1296140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873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263508" y="4059445"/>
            <a:ext cx="20500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latin typeface="Verdana" pitchFamily="34" charset="0"/>
              </a:rPr>
              <a:t>Nepovedlo se </a:t>
            </a:r>
            <a:r>
              <a:rPr lang="cs-CZ" dirty="0" smtClean="0">
                <a:latin typeface="Verdana" pitchFamily="34" charset="0"/>
                <a:sym typeface="Wingdings" pitchFamily="2" charset="2"/>
              </a:rPr>
              <a:t></a:t>
            </a:r>
            <a:endParaRPr lang="cs-CZ" dirty="0">
              <a:latin typeface="Verdana" pitchFamily="34" charset="0"/>
            </a:endParaRPr>
          </a:p>
        </p:txBody>
      </p:sp>
      <p:sp>
        <p:nvSpPr>
          <p:cNvPr id="3" name="Vývojový diagram: vyjmutí 2">
            <a:hlinkClick r:id="rId2" action="ppaction://hlinksldjump"/>
          </p:cNvPr>
          <p:cNvSpPr/>
          <p:nvPr/>
        </p:nvSpPr>
        <p:spPr bwMode="auto">
          <a:xfrm>
            <a:off x="3945632" y="5623420"/>
            <a:ext cx="685800" cy="685800"/>
          </a:xfrm>
          <a:prstGeom prst="flowChartExtract">
            <a:avLst/>
          </a:prstGeom>
          <a:solidFill>
            <a:schemeClr val="tx2">
              <a:lumMod val="40000"/>
              <a:lumOff val="60000"/>
            </a:schemeClr>
          </a:solidFill>
          <a:ln w="25400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triangle" w="med" len="med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T w="139700" h="139700" prst="divot"/>
          </a:sp3d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pic>
        <p:nvPicPr>
          <p:cNvPr id="2050" name="Picture 2" descr="http://gi259.photobucket.com/groups/hh318/2EB1ZA9PJT/th_46.gif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5632" y="2132856"/>
            <a:ext cx="1296140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873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2195736" y="3690113"/>
            <a:ext cx="56019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latin typeface="Verdana" pitchFamily="34" charset="0"/>
              </a:rPr>
              <a:t>Ale </a:t>
            </a:r>
            <a:r>
              <a:rPr lang="cs-CZ" dirty="0" err="1" smtClean="0">
                <a:latin typeface="Verdana" pitchFamily="34" charset="0"/>
              </a:rPr>
              <a:t>néééé</a:t>
            </a:r>
            <a:r>
              <a:rPr lang="cs-CZ" dirty="0" smtClean="0">
                <a:latin typeface="Verdana" pitchFamily="34" charset="0"/>
              </a:rPr>
              <a:t>! Pokus se zdůvodnit a opravit chybu</a:t>
            </a:r>
            <a:endParaRPr lang="cs-CZ" dirty="0">
              <a:latin typeface="Verdana" pitchFamily="34" charset="0"/>
            </a:endParaRPr>
          </a:p>
        </p:txBody>
      </p:sp>
      <p:sp>
        <p:nvSpPr>
          <p:cNvPr id="3" name="Vývojový diagram: vyjmutí 2">
            <a:hlinkClick r:id="rId2" action="ppaction://hlinksldjump"/>
          </p:cNvPr>
          <p:cNvSpPr/>
          <p:nvPr/>
        </p:nvSpPr>
        <p:spPr bwMode="auto">
          <a:xfrm>
            <a:off x="3945632" y="5623420"/>
            <a:ext cx="685800" cy="685800"/>
          </a:xfrm>
          <a:prstGeom prst="flowChartExtract">
            <a:avLst/>
          </a:prstGeom>
          <a:solidFill>
            <a:schemeClr val="tx2">
              <a:lumMod val="40000"/>
              <a:lumOff val="60000"/>
            </a:schemeClr>
          </a:solidFill>
          <a:ln w="25400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triangle" w="med" len="med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T w="139700" h="139700" prst="divot"/>
          </a:sp3d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pic>
        <p:nvPicPr>
          <p:cNvPr id="2050" name="Picture 2" descr="http://gi259.photobucket.com/groups/hh318/2EB1ZA9PJT/th_46.gif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5632" y="2132856"/>
            <a:ext cx="1296140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873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2195736" y="3690113"/>
            <a:ext cx="56019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latin typeface="Verdana" pitchFamily="34" charset="0"/>
              </a:rPr>
              <a:t>Ale </a:t>
            </a:r>
            <a:r>
              <a:rPr lang="cs-CZ" dirty="0" err="1" smtClean="0">
                <a:latin typeface="Verdana" pitchFamily="34" charset="0"/>
              </a:rPr>
              <a:t>néééé</a:t>
            </a:r>
            <a:r>
              <a:rPr lang="cs-CZ" dirty="0" smtClean="0">
                <a:latin typeface="Verdana" pitchFamily="34" charset="0"/>
              </a:rPr>
              <a:t>! Pokus se zdůvodnit a opravit chybu</a:t>
            </a:r>
            <a:endParaRPr lang="cs-CZ" dirty="0">
              <a:latin typeface="Verdana" pitchFamily="34" charset="0"/>
            </a:endParaRPr>
          </a:p>
        </p:txBody>
      </p:sp>
      <p:sp>
        <p:nvSpPr>
          <p:cNvPr id="3" name="Vývojový diagram: vyjmutí 2">
            <a:hlinkClick r:id="rId2" action="ppaction://hlinksldjump"/>
          </p:cNvPr>
          <p:cNvSpPr/>
          <p:nvPr/>
        </p:nvSpPr>
        <p:spPr bwMode="auto">
          <a:xfrm>
            <a:off x="3945632" y="5623420"/>
            <a:ext cx="685800" cy="685800"/>
          </a:xfrm>
          <a:prstGeom prst="flowChartExtract">
            <a:avLst/>
          </a:prstGeom>
          <a:solidFill>
            <a:schemeClr val="tx2">
              <a:lumMod val="40000"/>
              <a:lumOff val="60000"/>
            </a:schemeClr>
          </a:solidFill>
          <a:ln w="25400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triangle" w="med" len="med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T w="139700" h="139700" prst="divot"/>
          </a:sp3d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pic>
        <p:nvPicPr>
          <p:cNvPr id="2050" name="Picture 2" descr="http://gi259.photobucket.com/groups/hh318/2EB1ZA9PJT/th_46.gif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5632" y="2132856"/>
            <a:ext cx="1296140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873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830440" y="5046186"/>
            <a:ext cx="56019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latin typeface="Verdana" pitchFamily="34" charset="0"/>
              </a:rPr>
              <a:t>Výborně! Zasloužíš si kytičku (nebo jedničku?)</a:t>
            </a:r>
            <a:endParaRPr lang="cs-CZ" dirty="0">
              <a:latin typeface="Verdana" pitchFamily="34" charset="0"/>
            </a:endParaRPr>
          </a:p>
        </p:txBody>
      </p:sp>
      <p:sp>
        <p:nvSpPr>
          <p:cNvPr id="3" name="Vývojový diagram: vyjmutí 2">
            <a:hlinkClick r:id="rId2" action="ppaction://hlinksldjump"/>
          </p:cNvPr>
          <p:cNvSpPr/>
          <p:nvPr/>
        </p:nvSpPr>
        <p:spPr bwMode="auto">
          <a:xfrm>
            <a:off x="3945632" y="5623420"/>
            <a:ext cx="685800" cy="685800"/>
          </a:xfrm>
          <a:prstGeom prst="flowChartExtract">
            <a:avLst/>
          </a:prstGeom>
          <a:solidFill>
            <a:schemeClr val="tx2">
              <a:lumMod val="40000"/>
              <a:lumOff val="60000"/>
            </a:schemeClr>
          </a:solidFill>
          <a:ln w="25400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triangle" w="med" len="med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T w="139700" h="139700" prst="divot"/>
          </a:sp3d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pic>
        <p:nvPicPr>
          <p:cNvPr id="1026" name="Picture 2" descr="C:\Documents and Settings\Renata Smyčková.P4\Dokumenty\Obrázky\1.5.2011\1.5.2011 02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371" y="131128"/>
            <a:ext cx="7008121" cy="5256584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2087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125538"/>
            <a:ext cx="8229600" cy="43910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Clr>
                <a:schemeClr val="tx1"/>
              </a:buClr>
              <a:buFontTx/>
              <a:buChar char="o"/>
              <a:defRPr/>
            </a:pPr>
            <a:endParaRPr lang="cs-CZ" sz="1400" dirty="0" smtClean="0"/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Tx/>
              <a:buChar char="o"/>
              <a:defRPr/>
            </a:pPr>
            <a:endParaRPr lang="cs-CZ" sz="1400" dirty="0"/>
          </a:p>
          <a:p>
            <a:pPr marL="0" indent="0" algn="ctr" eaLnBrk="1" hangingPunct="1">
              <a:lnSpc>
                <a:spcPct val="90000"/>
              </a:lnSpc>
              <a:buClr>
                <a:schemeClr val="tx1"/>
              </a:buClr>
              <a:buFont typeface="Wingdings" pitchFamily="2" charset="2"/>
              <a:buNone/>
              <a:defRPr/>
            </a:pPr>
            <a:r>
              <a:rPr lang="cs-CZ" sz="2000" b="1" dirty="0">
                <a:solidFill>
                  <a:srgbClr val="A26D1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+mj-ea"/>
                <a:cs typeface="+mj-cs"/>
              </a:rPr>
              <a:t>Název projektu : Objevujeme svět kolem nás</a:t>
            </a:r>
            <a:br>
              <a:rPr lang="cs-CZ" sz="2000" b="1" dirty="0">
                <a:solidFill>
                  <a:srgbClr val="A26D1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+mj-ea"/>
                <a:cs typeface="+mj-cs"/>
              </a:rPr>
            </a:br>
            <a:r>
              <a:rPr lang="cs-CZ" sz="2000" b="1" dirty="0" err="1">
                <a:solidFill>
                  <a:srgbClr val="A26D1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+mj-ea"/>
                <a:cs typeface="+mj-cs"/>
              </a:rPr>
              <a:t>Reg</a:t>
            </a:r>
            <a:r>
              <a:rPr lang="cs-CZ" sz="2000" b="1" dirty="0">
                <a:solidFill>
                  <a:srgbClr val="A26D1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+mj-ea"/>
                <a:cs typeface="+mj-cs"/>
              </a:rPr>
              <a:t>. číslo projektu: CZ.1.07/1.4.00/21.2040</a:t>
            </a:r>
            <a:endParaRPr lang="cs-CZ" sz="1400" dirty="0" smtClean="0"/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Tx/>
              <a:buChar char="o"/>
              <a:defRPr/>
            </a:pPr>
            <a:endParaRPr lang="cs-CZ" sz="1400" dirty="0" smtClean="0"/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Tx/>
              <a:buChar char="o"/>
              <a:defRPr/>
            </a:pPr>
            <a:endParaRPr lang="cs-CZ" sz="1400" dirty="0"/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Tx/>
              <a:buChar char="o"/>
              <a:defRPr/>
            </a:pPr>
            <a:endParaRPr lang="cs-CZ" sz="1400" dirty="0" smtClean="0"/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Tx/>
              <a:buChar char="o"/>
              <a:defRPr/>
            </a:pPr>
            <a:endParaRPr lang="cs-CZ" sz="1400" dirty="0"/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Tx/>
              <a:buChar char="o"/>
              <a:defRPr/>
            </a:pPr>
            <a:endParaRPr lang="cs-CZ" sz="1400" dirty="0"/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Tx/>
              <a:buChar char="o"/>
              <a:defRPr/>
            </a:pPr>
            <a:endParaRPr lang="cs-CZ" sz="1400" dirty="0" smtClean="0"/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Tx/>
              <a:buChar char="o"/>
              <a:defRPr/>
            </a:pPr>
            <a:endParaRPr lang="cs-CZ" sz="1600" dirty="0"/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defRPr/>
            </a:pPr>
            <a:r>
              <a:rPr lang="cs-CZ" sz="1600" dirty="0" smtClean="0"/>
              <a:t>Autor : Renata Smyčková, ZŠ a MŠ Nová, Ústí n. L.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defRPr/>
            </a:pPr>
            <a:r>
              <a:rPr lang="cs-CZ" sz="1600" dirty="0" smtClean="0"/>
              <a:t>Období vytvoření výukového materiálu: duben 2012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defRPr/>
            </a:pPr>
            <a:r>
              <a:rPr lang="cs-CZ" sz="1600" dirty="0" smtClean="0"/>
              <a:t>Vzdělávací obor: Člověk a umění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defRPr/>
            </a:pPr>
            <a:r>
              <a:rPr lang="cs-CZ" sz="1600" dirty="0" smtClean="0"/>
              <a:t>Anotace: Prezentace pomáhá ověřovat přehled v oblasti kultury - divadla</a:t>
            </a:r>
          </a:p>
          <a:p>
            <a:pPr>
              <a:defRPr/>
            </a:pPr>
            <a:r>
              <a:rPr lang="cs-CZ" sz="1600" dirty="0" smtClean="0"/>
              <a:t>Očekávaný výstup: </a:t>
            </a:r>
            <a:r>
              <a:rPr lang="cs-CZ" sz="1600" dirty="0"/>
              <a:t>žák </a:t>
            </a:r>
            <a:r>
              <a:rPr lang="cs-CZ" sz="1600" dirty="0" smtClean="0"/>
              <a:t>rozlišuje jednotlivé hudebně-dramatické žánry podle jejich charakteristiky, zařazuje významná díla </a:t>
            </a:r>
            <a:r>
              <a:rPr lang="cs-CZ" sz="1600" smtClean="0"/>
              <a:t>i osobnosti</a:t>
            </a:r>
            <a:endParaRPr lang="cs-CZ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lačítko akce: Vlastní 3">
            <a:hlinkClick r:id="rId2" action="ppaction://hlinksldjump" highlightClick="1"/>
          </p:cNvPr>
          <p:cNvSpPr/>
          <p:nvPr/>
        </p:nvSpPr>
        <p:spPr>
          <a:xfrm>
            <a:off x="7092950" y="5445125"/>
            <a:ext cx="1800225" cy="936625"/>
          </a:xfrm>
          <a:prstGeom prst="actionButtonBlank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400" b="1" dirty="0" smtClean="0">
                <a:solidFill>
                  <a:schemeClr val="tx1"/>
                </a:solidFill>
              </a:rPr>
              <a:t>Pantomima</a:t>
            </a:r>
            <a:endParaRPr lang="cs-CZ" sz="2400" b="1" dirty="0">
              <a:solidFill>
                <a:schemeClr val="tx1"/>
              </a:solidFill>
            </a:endParaRPr>
          </a:p>
        </p:txBody>
      </p:sp>
      <p:sp>
        <p:nvSpPr>
          <p:cNvPr id="5" name="Tlačítko akce: Vlastní 4">
            <a:hlinkClick r:id="rId2" action="ppaction://hlinksldjump" highlightClick="1"/>
          </p:cNvPr>
          <p:cNvSpPr/>
          <p:nvPr/>
        </p:nvSpPr>
        <p:spPr>
          <a:xfrm>
            <a:off x="7092950" y="4221163"/>
            <a:ext cx="1800225" cy="936625"/>
          </a:xfrm>
          <a:prstGeom prst="actionButtonBlank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800" b="1" dirty="0" smtClean="0">
                <a:solidFill>
                  <a:schemeClr val="tx1"/>
                </a:solidFill>
              </a:rPr>
              <a:t>Muzikál</a:t>
            </a:r>
            <a:endParaRPr lang="cs-CZ" sz="2800" b="1" dirty="0">
              <a:solidFill>
                <a:schemeClr val="tx1"/>
              </a:solidFill>
            </a:endParaRPr>
          </a:p>
        </p:txBody>
      </p:sp>
      <p:sp>
        <p:nvSpPr>
          <p:cNvPr id="6" name="Tlačítko akce: Vlastní 5">
            <a:hlinkClick r:id="rId2" action="ppaction://hlinksldjump" highlightClick="1"/>
          </p:cNvPr>
          <p:cNvSpPr/>
          <p:nvPr/>
        </p:nvSpPr>
        <p:spPr>
          <a:xfrm>
            <a:off x="7092950" y="2997200"/>
            <a:ext cx="1800225" cy="936625"/>
          </a:xfrm>
          <a:prstGeom prst="actionButtonBlank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800" b="1" dirty="0" smtClean="0">
                <a:solidFill>
                  <a:schemeClr val="tx1"/>
                </a:solidFill>
              </a:rPr>
              <a:t>Balet</a:t>
            </a:r>
            <a:endParaRPr lang="cs-CZ" sz="2800" b="1" dirty="0">
              <a:solidFill>
                <a:schemeClr val="tx1"/>
              </a:solidFill>
            </a:endParaRPr>
          </a:p>
        </p:txBody>
      </p:sp>
      <p:sp>
        <p:nvSpPr>
          <p:cNvPr id="7" name="Tlačítko akce: Vlastní 6">
            <a:hlinkClick r:id="rId2" action="ppaction://hlinksldjump" highlightClick="1"/>
          </p:cNvPr>
          <p:cNvSpPr/>
          <p:nvPr/>
        </p:nvSpPr>
        <p:spPr>
          <a:xfrm>
            <a:off x="7092950" y="1773238"/>
            <a:ext cx="1800225" cy="935037"/>
          </a:xfrm>
          <a:prstGeom prst="actionButtonBlank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2600" b="1" dirty="0" smtClean="0">
                <a:solidFill>
                  <a:schemeClr val="tx1"/>
                </a:solidFill>
              </a:rPr>
              <a:t>Opereta</a:t>
            </a:r>
            <a:endParaRPr lang="cs-CZ" sz="2600" b="1" dirty="0">
              <a:solidFill>
                <a:schemeClr val="tx1"/>
              </a:solidFill>
            </a:endParaRPr>
          </a:p>
        </p:txBody>
      </p:sp>
      <p:sp>
        <p:nvSpPr>
          <p:cNvPr id="8" name="Tlačítko akce: Vlastní 7">
            <a:hlinkClick r:id="" action="ppaction://hlinkshowjump?jump=nextslide" highlightClick="1"/>
          </p:cNvPr>
          <p:cNvSpPr/>
          <p:nvPr/>
        </p:nvSpPr>
        <p:spPr>
          <a:xfrm>
            <a:off x="7092950" y="549275"/>
            <a:ext cx="1800225" cy="935038"/>
          </a:xfrm>
          <a:prstGeom prst="actionButtonBlank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800" b="1" dirty="0" smtClean="0">
                <a:solidFill>
                  <a:schemeClr val="tx1"/>
                </a:solidFill>
              </a:rPr>
              <a:t>Opera</a:t>
            </a:r>
            <a:endParaRPr lang="cs-CZ" sz="2800" b="1" dirty="0">
              <a:solidFill>
                <a:schemeClr val="tx1"/>
              </a:solidFill>
            </a:endParaRPr>
          </a:p>
        </p:txBody>
      </p:sp>
      <p:cxnSp>
        <p:nvCxnSpPr>
          <p:cNvPr id="12" name="Přímá spojovací čára 11"/>
          <p:cNvCxnSpPr/>
          <p:nvPr/>
        </p:nvCxnSpPr>
        <p:spPr>
          <a:xfrm rot="5400000">
            <a:off x="3303588" y="3429000"/>
            <a:ext cx="6858000" cy="0"/>
          </a:xfrm>
          <a:prstGeom prst="line">
            <a:avLst/>
          </a:prstGeom>
          <a:ln w="762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bdélník 10"/>
          <p:cNvSpPr>
            <a:spLocks noChangeArrowheads="1"/>
          </p:cNvSpPr>
          <p:nvPr/>
        </p:nvSpPr>
        <p:spPr bwMode="auto">
          <a:xfrm>
            <a:off x="685503" y="1530053"/>
            <a:ext cx="5256956" cy="3108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cs-CZ" sz="2800" b="1" dirty="0" smtClean="0">
                <a:latin typeface="Calibri" pitchFamily="34" charset="0"/>
              </a:rPr>
              <a:t>Divadelní žánr vznikl Itálii, brzy se rozšířil i do dalších zemí v Evropě i mimo ni. Začíná se objevovat už v období baroka. Největší obliby dosáhl v období romantismu. Svojí popularitu však neztratil ani dnes</a:t>
            </a:r>
            <a:endParaRPr lang="cs-CZ" sz="2800" dirty="0">
              <a:latin typeface="Calibri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lačítko akce: Vlastní 3">
            <a:hlinkClick r:id="" action="ppaction://hlinkshowjump?jump=nextslide" highlightClick="1"/>
          </p:cNvPr>
          <p:cNvSpPr/>
          <p:nvPr/>
        </p:nvSpPr>
        <p:spPr>
          <a:xfrm>
            <a:off x="7092950" y="5445125"/>
            <a:ext cx="1800225" cy="936625"/>
          </a:xfrm>
          <a:prstGeom prst="actionButtonBlank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400" b="1" dirty="0" smtClean="0">
                <a:solidFill>
                  <a:schemeClr val="tx1"/>
                </a:solidFill>
              </a:rPr>
              <a:t>Pantomima</a:t>
            </a:r>
            <a:endParaRPr lang="cs-CZ" sz="2400" b="1" dirty="0">
              <a:solidFill>
                <a:schemeClr val="tx1"/>
              </a:solidFill>
            </a:endParaRPr>
          </a:p>
        </p:txBody>
      </p:sp>
      <p:sp>
        <p:nvSpPr>
          <p:cNvPr id="5" name="Tlačítko akce: Vlastní 4">
            <a:hlinkClick r:id="rId2" action="ppaction://hlinksldjump" highlightClick="1"/>
          </p:cNvPr>
          <p:cNvSpPr/>
          <p:nvPr/>
        </p:nvSpPr>
        <p:spPr>
          <a:xfrm>
            <a:off x="7092950" y="4221163"/>
            <a:ext cx="1800225" cy="936625"/>
          </a:xfrm>
          <a:prstGeom prst="actionButtonBlank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800" b="1" dirty="0" smtClean="0">
                <a:solidFill>
                  <a:schemeClr val="tx1"/>
                </a:solidFill>
              </a:rPr>
              <a:t>Muzikál</a:t>
            </a:r>
            <a:endParaRPr lang="cs-CZ" sz="2800" b="1" dirty="0">
              <a:solidFill>
                <a:schemeClr val="tx1"/>
              </a:solidFill>
            </a:endParaRPr>
          </a:p>
        </p:txBody>
      </p:sp>
      <p:sp>
        <p:nvSpPr>
          <p:cNvPr id="6" name="Tlačítko akce: Vlastní 5">
            <a:hlinkClick r:id="rId2" action="ppaction://hlinksldjump" highlightClick="1"/>
          </p:cNvPr>
          <p:cNvSpPr/>
          <p:nvPr/>
        </p:nvSpPr>
        <p:spPr>
          <a:xfrm>
            <a:off x="7092950" y="2997200"/>
            <a:ext cx="1800225" cy="936625"/>
          </a:xfrm>
          <a:prstGeom prst="actionButtonBlank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800" b="1" dirty="0" smtClean="0">
                <a:solidFill>
                  <a:schemeClr val="tx1"/>
                </a:solidFill>
              </a:rPr>
              <a:t>Balet</a:t>
            </a:r>
            <a:endParaRPr lang="cs-CZ" sz="2800" b="1" dirty="0">
              <a:solidFill>
                <a:schemeClr val="tx1"/>
              </a:solidFill>
            </a:endParaRPr>
          </a:p>
        </p:txBody>
      </p:sp>
      <p:sp>
        <p:nvSpPr>
          <p:cNvPr id="7" name="Tlačítko akce: Vlastní 6">
            <a:hlinkClick r:id="rId2" action="ppaction://hlinksldjump" highlightClick="1"/>
          </p:cNvPr>
          <p:cNvSpPr/>
          <p:nvPr/>
        </p:nvSpPr>
        <p:spPr>
          <a:xfrm>
            <a:off x="7092950" y="1773238"/>
            <a:ext cx="1800225" cy="935037"/>
          </a:xfrm>
          <a:prstGeom prst="actionButtonBlank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2600" b="1" dirty="0" smtClean="0">
                <a:solidFill>
                  <a:schemeClr val="tx1"/>
                </a:solidFill>
              </a:rPr>
              <a:t>Opereta</a:t>
            </a:r>
            <a:endParaRPr lang="cs-CZ" sz="2600" b="1" dirty="0">
              <a:solidFill>
                <a:schemeClr val="tx1"/>
              </a:solidFill>
            </a:endParaRPr>
          </a:p>
        </p:txBody>
      </p:sp>
      <p:sp>
        <p:nvSpPr>
          <p:cNvPr id="8" name="Tlačítko akce: Vlastní 7">
            <a:hlinkClick r:id="rId2" action="ppaction://hlinksldjump" highlightClick="1"/>
          </p:cNvPr>
          <p:cNvSpPr/>
          <p:nvPr/>
        </p:nvSpPr>
        <p:spPr>
          <a:xfrm>
            <a:off x="7092950" y="549275"/>
            <a:ext cx="1800225" cy="935038"/>
          </a:xfrm>
          <a:prstGeom prst="actionButtonBlank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800" b="1" dirty="0" smtClean="0">
                <a:solidFill>
                  <a:schemeClr val="tx1"/>
                </a:solidFill>
              </a:rPr>
              <a:t>Opera</a:t>
            </a:r>
            <a:endParaRPr lang="cs-CZ" sz="2800" b="1" dirty="0">
              <a:solidFill>
                <a:schemeClr val="tx1"/>
              </a:solidFill>
            </a:endParaRPr>
          </a:p>
        </p:txBody>
      </p:sp>
      <p:cxnSp>
        <p:nvCxnSpPr>
          <p:cNvPr id="12" name="Přímá spojovací čára 11"/>
          <p:cNvCxnSpPr/>
          <p:nvPr/>
        </p:nvCxnSpPr>
        <p:spPr>
          <a:xfrm rot="5400000">
            <a:off x="3303588" y="3429000"/>
            <a:ext cx="6858000" cy="0"/>
          </a:xfrm>
          <a:prstGeom prst="line">
            <a:avLst/>
          </a:prstGeom>
          <a:ln w="762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bdélník 9"/>
          <p:cNvSpPr>
            <a:spLocks noChangeArrowheads="1"/>
          </p:cNvSpPr>
          <p:nvPr/>
        </p:nvSpPr>
        <p:spPr bwMode="auto">
          <a:xfrm>
            <a:off x="714450" y="2304702"/>
            <a:ext cx="5256956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cs-CZ" sz="2800" b="1" dirty="0" smtClean="0">
                <a:latin typeface="Calibri" pitchFamily="34" charset="0"/>
              </a:rPr>
              <a:t>Toto umění je typické tím, že umělec, znázorňuje určitý děj pouze pohybem, gesty, výrazem</a:t>
            </a:r>
            <a:endParaRPr lang="cs-CZ" sz="2800" dirty="0">
              <a:latin typeface="Calibri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lačítko akce: Vlastní 3">
            <a:hlinkClick r:id="rId2" action="ppaction://hlinksldjump" highlightClick="1"/>
          </p:cNvPr>
          <p:cNvSpPr/>
          <p:nvPr/>
        </p:nvSpPr>
        <p:spPr>
          <a:xfrm>
            <a:off x="7092950" y="5445125"/>
            <a:ext cx="1800225" cy="936625"/>
          </a:xfrm>
          <a:prstGeom prst="actionButtonBlank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400" b="1" dirty="0">
                <a:solidFill>
                  <a:schemeClr val="tx1"/>
                </a:solidFill>
              </a:rPr>
              <a:t>Pantomima</a:t>
            </a:r>
          </a:p>
        </p:txBody>
      </p:sp>
      <p:sp>
        <p:nvSpPr>
          <p:cNvPr id="5" name="Tlačítko akce: Vlastní 4">
            <a:hlinkClick r:id="rId2" action="ppaction://hlinksldjump" highlightClick="1"/>
          </p:cNvPr>
          <p:cNvSpPr/>
          <p:nvPr/>
        </p:nvSpPr>
        <p:spPr>
          <a:xfrm>
            <a:off x="7092950" y="4221163"/>
            <a:ext cx="1800225" cy="936625"/>
          </a:xfrm>
          <a:prstGeom prst="actionButtonBlank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800" b="1" dirty="0">
                <a:solidFill>
                  <a:schemeClr val="tx1"/>
                </a:solidFill>
              </a:rPr>
              <a:t>Muzikál</a:t>
            </a:r>
          </a:p>
        </p:txBody>
      </p:sp>
      <p:sp>
        <p:nvSpPr>
          <p:cNvPr id="6" name="Tlačítko akce: Vlastní 5">
            <a:hlinkClick r:id="" action="ppaction://hlinkshowjump?jump=nextslide" highlightClick="1"/>
          </p:cNvPr>
          <p:cNvSpPr/>
          <p:nvPr/>
        </p:nvSpPr>
        <p:spPr>
          <a:xfrm>
            <a:off x="7092950" y="2997200"/>
            <a:ext cx="1800225" cy="936625"/>
          </a:xfrm>
          <a:prstGeom prst="actionButtonBlank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800" b="1" dirty="0">
                <a:solidFill>
                  <a:schemeClr val="tx1"/>
                </a:solidFill>
              </a:rPr>
              <a:t>Balet</a:t>
            </a:r>
          </a:p>
        </p:txBody>
      </p:sp>
      <p:sp>
        <p:nvSpPr>
          <p:cNvPr id="7" name="Tlačítko akce: Vlastní 6">
            <a:hlinkClick r:id="rId2" action="ppaction://hlinksldjump" highlightClick="1"/>
          </p:cNvPr>
          <p:cNvSpPr/>
          <p:nvPr/>
        </p:nvSpPr>
        <p:spPr>
          <a:xfrm>
            <a:off x="7092950" y="1773238"/>
            <a:ext cx="1800225" cy="935037"/>
          </a:xfrm>
          <a:prstGeom prst="actionButtonBlank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2600" b="1" dirty="0">
                <a:solidFill>
                  <a:schemeClr val="tx1"/>
                </a:solidFill>
              </a:rPr>
              <a:t>Opereta</a:t>
            </a:r>
          </a:p>
        </p:txBody>
      </p:sp>
      <p:sp>
        <p:nvSpPr>
          <p:cNvPr id="8" name="Tlačítko akce: Vlastní 7">
            <a:hlinkClick r:id="rId2" action="ppaction://hlinksldjump" highlightClick="1"/>
          </p:cNvPr>
          <p:cNvSpPr/>
          <p:nvPr/>
        </p:nvSpPr>
        <p:spPr>
          <a:xfrm>
            <a:off x="7092950" y="549275"/>
            <a:ext cx="1800225" cy="935038"/>
          </a:xfrm>
          <a:prstGeom prst="actionButtonBlank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800" b="1" dirty="0">
                <a:solidFill>
                  <a:schemeClr val="tx1"/>
                </a:solidFill>
              </a:rPr>
              <a:t>Opera</a:t>
            </a:r>
          </a:p>
        </p:txBody>
      </p:sp>
      <p:cxnSp>
        <p:nvCxnSpPr>
          <p:cNvPr id="12" name="Přímá spojovací čára 11"/>
          <p:cNvCxnSpPr/>
          <p:nvPr/>
        </p:nvCxnSpPr>
        <p:spPr>
          <a:xfrm rot="5400000">
            <a:off x="3303588" y="3429000"/>
            <a:ext cx="6858000" cy="0"/>
          </a:xfrm>
          <a:prstGeom prst="line">
            <a:avLst/>
          </a:prstGeom>
          <a:ln w="762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bdélník 9"/>
          <p:cNvSpPr>
            <a:spLocks noChangeArrowheads="1"/>
          </p:cNvSpPr>
          <p:nvPr/>
        </p:nvSpPr>
        <p:spPr bwMode="auto">
          <a:xfrm>
            <a:off x="714450" y="2304702"/>
            <a:ext cx="5256956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cs-CZ" sz="2800" b="1" dirty="0" smtClean="0">
                <a:latin typeface="Calibri" pitchFamily="34" charset="0"/>
              </a:rPr>
              <a:t>Nedílnou součástí žánru je krásná hudba, děj je vyjadřován kultivovaným pohybem. Mnohé hudební pasáže jsou i oblíbené poslechové skladby</a:t>
            </a:r>
            <a:endParaRPr lang="cs-CZ" sz="2800" dirty="0">
              <a:latin typeface="Calibri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lačítko akce: Vlastní 3">
            <a:hlinkClick r:id="rId2" action="ppaction://hlinksldjump" highlightClick="1"/>
          </p:cNvPr>
          <p:cNvSpPr/>
          <p:nvPr/>
        </p:nvSpPr>
        <p:spPr>
          <a:xfrm>
            <a:off x="7092950" y="5445125"/>
            <a:ext cx="1800225" cy="936625"/>
          </a:xfrm>
          <a:prstGeom prst="actionButtonBlank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400" b="1" dirty="0">
                <a:solidFill>
                  <a:prstClr val="black"/>
                </a:solidFill>
              </a:rPr>
              <a:t>Pantomima</a:t>
            </a:r>
          </a:p>
        </p:txBody>
      </p:sp>
      <p:sp>
        <p:nvSpPr>
          <p:cNvPr id="5" name="Tlačítko akce: Vlastní 4">
            <a:hlinkClick r:id="rId2" action="ppaction://hlinksldjump" highlightClick="1"/>
          </p:cNvPr>
          <p:cNvSpPr/>
          <p:nvPr/>
        </p:nvSpPr>
        <p:spPr>
          <a:xfrm>
            <a:off x="7092950" y="4221163"/>
            <a:ext cx="1800225" cy="936625"/>
          </a:xfrm>
          <a:prstGeom prst="actionButtonBlank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800" b="1" dirty="0">
                <a:solidFill>
                  <a:schemeClr val="tx1"/>
                </a:solidFill>
              </a:rPr>
              <a:t>Muzikál</a:t>
            </a:r>
          </a:p>
        </p:txBody>
      </p:sp>
      <p:sp>
        <p:nvSpPr>
          <p:cNvPr id="6" name="Tlačítko akce: Vlastní 5">
            <a:hlinkClick r:id="rId2" action="ppaction://hlinksldjump" highlightClick="1"/>
          </p:cNvPr>
          <p:cNvSpPr/>
          <p:nvPr/>
        </p:nvSpPr>
        <p:spPr>
          <a:xfrm>
            <a:off x="7092950" y="2997200"/>
            <a:ext cx="1800225" cy="936625"/>
          </a:xfrm>
          <a:prstGeom prst="actionButtonBlank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800" b="1" dirty="0">
                <a:solidFill>
                  <a:schemeClr val="tx1"/>
                </a:solidFill>
              </a:rPr>
              <a:t>Balet</a:t>
            </a:r>
          </a:p>
        </p:txBody>
      </p:sp>
      <p:sp>
        <p:nvSpPr>
          <p:cNvPr id="7" name="Tlačítko akce: Vlastní 6">
            <a:hlinkClick r:id="" action="ppaction://hlinkshowjump?jump=nextslide" highlightClick="1"/>
          </p:cNvPr>
          <p:cNvSpPr/>
          <p:nvPr/>
        </p:nvSpPr>
        <p:spPr>
          <a:xfrm>
            <a:off x="7092950" y="1773238"/>
            <a:ext cx="1800225" cy="935037"/>
          </a:xfrm>
          <a:prstGeom prst="actionButtonBlank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2600" b="1" dirty="0">
                <a:solidFill>
                  <a:schemeClr val="tx1"/>
                </a:solidFill>
              </a:rPr>
              <a:t>Opereta</a:t>
            </a:r>
          </a:p>
        </p:txBody>
      </p:sp>
      <p:sp>
        <p:nvSpPr>
          <p:cNvPr id="8" name="Tlačítko akce: Vlastní 7">
            <a:hlinkClick r:id="rId2" action="ppaction://hlinksldjump" highlightClick="1"/>
          </p:cNvPr>
          <p:cNvSpPr/>
          <p:nvPr/>
        </p:nvSpPr>
        <p:spPr>
          <a:xfrm>
            <a:off x="7092950" y="549275"/>
            <a:ext cx="1800225" cy="935038"/>
          </a:xfrm>
          <a:prstGeom prst="actionButtonBlank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800" b="1" dirty="0">
                <a:solidFill>
                  <a:schemeClr val="tx1"/>
                </a:solidFill>
              </a:rPr>
              <a:t>Opera</a:t>
            </a:r>
          </a:p>
        </p:txBody>
      </p:sp>
      <p:cxnSp>
        <p:nvCxnSpPr>
          <p:cNvPr id="12" name="Přímá spojovací čára 11"/>
          <p:cNvCxnSpPr/>
          <p:nvPr/>
        </p:nvCxnSpPr>
        <p:spPr>
          <a:xfrm rot="5400000">
            <a:off x="3303588" y="3429000"/>
            <a:ext cx="6858000" cy="0"/>
          </a:xfrm>
          <a:prstGeom prst="line">
            <a:avLst/>
          </a:prstGeom>
          <a:ln w="762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bdélník 10"/>
          <p:cNvSpPr>
            <a:spLocks noChangeArrowheads="1"/>
          </p:cNvSpPr>
          <p:nvPr/>
        </p:nvSpPr>
        <p:spPr bwMode="auto">
          <a:xfrm>
            <a:off x="685503" y="1530053"/>
            <a:ext cx="5256956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cs-CZ" sz="2800" b="1" dirty="0" smtClean="0">
                <a:latin typeface="Calibri" pitchFamily="34" charset="0"/>
              </a:rPr>
              <a:t>Tento žánr vznikl ve Francii jako lidová zábava. Náměty bývají ne příliš složité – stejně tak i hudba má snahu být snadno zapamatovatelná, líbivá – někdy až podbízivá.  Děj je vyjadřován mluveným slovem i hudebními čísly.</a:t>
            </a:r>
            <a:endParaRPr lang="cs-CZ" sz="2800" dirty="0">
              <a:latin typeface="Calibri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lačítko akce: Vlastní 3">
            <a:hlinkClick r:id="rId2" action="ppaction://hlinksldjump" highlightClick="1"/>
          </p:cNvPr>
          <p:cNvSpPr/>
          <p:nvPr/>
        </p:nvSpPr>
        <p:spPr>
          <a:xfrm>
            <a:off x="7092950" y="5445125"/>
            <a:ext cx="1800225" cy="936625"/>
          </a:xfrm>
          <a:prstGeom prst="actionButtonBlank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400" b="1" dirty="0">
                <a:solidFill>
                  <a:prstClr val="black"/>
                </a:solidFill>
              </a:rPr>
              <a:t>Pantomima</a:t>
            </a:r>
          </a:p>
        </p:txBody>
      </p:sp>
      <p:sp>
        <p:nvSpPr>
          <p:cNvPr id="5" name="Tlačítko akce: Vlastní 4">
            <a:hlinkClick r:id="" action="ppaction://hlinkshowjump?jump=nextslide" highlightClick="1"/>
          </p:cNvPr>
          <p:cNvSpPr/>
          <p:nvPr/>
        </p:nvSpPr>
        <p:spPr>
          <a:xfrm>
            <a:off x="7092950" y="4221163"/>
            <a:ext cx="1800225" cy="936625"/>
          </a:xfrm>
          <a:prstGeom prst="actionButtonBlank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800" b="1" dirty="0">
                <a:solidFill>
                  <a:schemeClr val="tx1"/>
                </a:solidFill>
              </a:rPr>
              <a:t>Muzikál</a:t>
            </a:r>
          </a:p>
        </p:txBody>
      </p:sp>
      <p:sp>
        <p:nvSpPr>
          <p:cNvPr id="6" name="Tlačítko akce: Vlastní 5">
            <a:hlinkClick r:id="rId2" action="ppaction://hlinksldjump" highlightClick="1"/>
          </p:cNvPr>
          <p:cNvSpPr/>
          <p:nvPr/>
        </p:nvSpPr>
        <p:spPr>
          <a:xfrm>
            <a:off x="7092950" y="2997200"/>
            <a:ext cx="1800225" cy="936625"/>
          </a:xfrm>
          <a:prstGeom prst="actionButtonBlank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800" b="1" dirty="0">
                <a:solidFill>
                  <a:schemeClr val="tx1"/>
                </a:solidFill>
              </a:rPr>
              <a:t>Balet</a:t>
            </a:r>
          </a:p>
        </p:txBody>
      </p:sp>
      <p:sp>
        <p:nvSpPr>
          <p:cNvPr id="7" name="Tlačítko akce: Vlastní 6">
            <a:hlinkClick r:id="rId2" action="ppaction://hlinksldjump" highlightClick="1"/>
          </p:cNvPr>
          <p:cNvSpPr/>
          <p:nvPr/>
        </p:nvSpPr>
        <p:spPr>
          <a:xfrm>
            <a:off x="7092950" y="1773238"/>
            <a:ext cx="1800225" cy="935037"/>
          </a:xfrm>
          <a:prstGeom prst="actionButtonBlank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2600" b="1" dirty="0">
                <a:solidFill>
                  <a:schemeClr val="tx1"/>
                </a:solidFill>
              </a:rPr>
              <a:t>Opereta</a:t>
            </a:r>
          </a:p>
        </p:txBody>
      </p:sp>
      <p:sp>
        <p:nvSpPr>
          <p:cNvPr id="8" name="Tlačítko akce: Vlastní 7">
            <a:hlinkClick r:id="rId2" action="ppaction://hlinksldjump" highlightClick="1"/>
          </p:cNvPr>
          <p:cNvSpPr/>
          <p:nvPr/>
        </p:nvSpPr>
        <p:spPr>
          <a:xfrm>
            <a:off x="7092950" y="549275"/>
            <a:ext cx="1800225" cy="935038"/>
          </a:xfrm>
          <a:prstGeom prst="actionButtonBlank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800" b="1" dirty="0">
                <a:solidFill>
                  <a:schemeClr val="tx1"/>
                </a:solidFill>
              </a:rPr>
              <a:t>Opera</a:t>
            </a:r>
          </a:p>
        </p:txBody>
      </p:sp>
      <p:cxnSp>
        <p:nvCxnSpPr>
          <p:cNvPr id="12" name="Přímá spojovací čára 11"/>
          <p:cNvCxnSpPr/>
          <p:nvPr/>
        </p:nvCxnSpPr>
        <p:spPr>
          <a:xfrm rot="5400000">
            <a:off x="3303588" y="3429000"/>
            <a:ext cx="6858000" cy="0"/>
          </a:xfrm>
          <a:prstGeom prst="line">
            <a:avLst/>
          </a:prstGeom>
          <a:ln w="762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bdélník 9"/>
          <p:cNvSpPr>
            <a:spLocks noChangeArrowheads="1"/>
          </p:cNvSpPr>
          <p:nvPr/>
        </p:nvSpPr>
        <p:spPr bwMode="auto">
          <a:xfrm>
            <a:off x="611560" y="1782415"/>
            <a:ext cx="5256956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cs-CZ" sz="2800" b="1" dirty="0" smtClean="0">
                <a:latin typeface="Calibri" pitchFamily="34" charset="0"/>
              </a:rPr>
              <a:t>Tato forma divadelního hudebního umění má svůj kořen v USA. Z našich žánrů je nejmladší. Neustále se rozvíjí a mění svoji tvář. U nás získala v posledních dvou desetiletích velkou oblibu.</a:t>
            </a:r>
            <a:endParaRPr lang="cs-CZ" sz="2800" dirty="0">
              <a:latin typeface="Calibri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lačítko akce: Vlastní 3">
            <a:hlinkClick r:id="rId2" action="ppaction://hlinksldjump" highlightClick="1"/>
          </p:cNvPr>
          <p:cNvSpPr/>
          <p:nvPr/>
        </p:nvSpPr>
        <p:spPr>
          <a:xfrm>
            <a:off x="7092950" y="5445125"/>
            <a:ext cx="1800225" cy="936625"/>
          </a:xfrm>
          <a:prstGeom prst="actionButtonBlank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400" b="1" dirty="0" smtClean="0">
                <a:solidFill>
                  <a:prstClr val="black"/>
                </a:solidFill>
              </a:rPr>
              <a:t>Pantomima</a:t>
            </a:r>
            <a:endParaRPr lang="cs-CZ" sz="2400" b="1" dirty="0">
              <a:solidFill>
                <a:prstClr val="black"/>
              </a:solidFill>
            </a:endParaRPr>
          </a:p>
        </p:txBody>
      </p:sp>
      <p:sp>
        <p:nvSpPr>
          <p:cNvPr id="5" name="Tlačítko akce: Vlastní 4">
            <a:hlinkClick r:id="rId2" action="ppaction://hlinksldjump" highlightClick="1"/>
          </p:cNvPr>
          <p:cNvSpPr/>
          <p:nvPr/>
        </p:nvSpPr>
        <p:spPr>
          <a:xfrm>
            <a:off x="7092950" y="4221163"/>
            <a:ext cx="1800225" cy="936625"/>
          </a:xfrm>
          <a:prstGeom prst="actionButtonBlank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800" b="1" dirty="0" smtClean="0">
                <a:solidFill>
                  <a:schemeClr val="tx1"/>
                </a:solidFill>
              </a:rPr>
              <a:t>Muzikál</a:t>
            </a:r>
            <a:endParaRPr lang="cs-CZ" sz="2800" b="1" dirty="0">
              <a:solidFill>
                <a:schemeClr val="tx1"/>
              </a:solidFill>
            </a:endParaRPr>
          </a:p>
        </p:txBody>
      </p:sp>
      <p:sp>
        <p:nvSpPr>
          <p:cNvPr id="6" name="Tlačítko akce: Vlastní 5">
            <a:hlinkClick r:id="rId2" action="ppaction://hlinksldjump" highlightClick="1"/>
          </p:cNvPr>
          <p:cNvSpPr/>
          <p:nvPr/>
        </p:nvSpPr>
        <p:spPr>
          <a:xfrm>
            <a:off x="7092950" y="2997200"/>
            <a:ext cx="1800225" cy="936625"/>
          </a:xfrm>
          <a:prstGeom prst="actionButtonBlank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800" b="1" dirty="0">
                <a:solidFill>
                  <a:schemeClr val="tx1"/>
                </a:solidFill>
              </a:rPr>
              <a:t>Balet</a:t>
            </a:r>
          </a:p>
        </p:txBody>
      </p:sp>
      <p:sp>
        <p:nvSpPr>
          <p:cNvPr id="7" name="Tlačítko akce: Vlastní 6">
            <a:hlinkClick r:id="" action="ppaction://hlinkshowjump?jump=nextslide" highlightClick="1"/>
          </p:cNvPr>
          <p:cNvSpPr/>
          <p:nvPr/>
        </p:nvSpPr>
        <p:spPr>
          <a:xfrm>
            <a:off x="7092950" y="1773238"/>
            <a:ext cx="1800225" cy="935037"/>
          </a:xfrm>
          <a:prstGeom prst="actionButtonBlank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2600" b="1" dirty="0">
                <a:solidFill>
                  <a:schemeClr val="tx1"/>
                </a:solidFill>
              </a:rPr>
              <a:t>Opereta</a:t>
            </a:r>
          </a:p>
        </p:txBody>
      </p:sp>
      <p:sp>
        <p:nvSpPr>
          <p:cNvPr id="8" name="Tlačítko akce: Vlastní 7">
            <a:hlinkClick r:id="rId2" action="ppaction://hlinksldjump" highlightClick="1"/>
          </p:cNvPr>
          <p:cNvSpPr/>
          <p:nvPr/>
        </p:nvSpPr>
        <p:spPr>
          <a:xfrm>
            <a:off x="7092950" y="549275"/>
            <a:ext cx="1800225" cy="935038"/>
          </a:xfrm>
          <a:prstGeom prst="actionButtonBlank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800" b="1" dirty="0">
                <a:solidFill>
                  <a:schemeClr val="tx1"/>
                </a:solidFill>
              </a:rPr>
              <a:t>Opera</a:t>
            </a:r>
          </a:p>
        </p:txBody>
      </p:sp>
      <p:cxnSp>
        <p:nvCxnSpPr>
          <p:cNvPr id="12" name="Přímá spojovací čára 11"/>
          <p:cNvCxnSpPr/>
          <p:nvPr/>
        </p:nvCxnSpPr>
        <p:spPr>
          <a:xfrm rot="5400000">
            <a:off x="3303588" y="3429000"/>
            <a:ext cx="6858000" cy="0"/>
          </a:xfrm>
          <a:prstGeom prst="line">
            <a:avLst/>
          </a:prstGeom>
          <a:ln w="762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bdélník 8"/>
          <p:cNvSpPr>
            <a:spLocks noChangeArrowheads="1"/>
          </p:cNvSpPr>
          <p:nvPr/>
        </p:nvSpPr>
        <p:spPr bwMode="auto">
          <a:xfrm>
            <a:off x="611189" y="2548830"/>
            <a:ext cx="5256956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cs-CZ" sz="2800" b="1" dirty="0" smtClean="0">
                <a:latin typeface="Calibri" pitchFamily="34" charset="0"/>
              </a:rPr>
              <a:t>Ke kterému žánru bys přiřadil dílo:</a:t>
            </a:r>
          </a:p>
          <a:p>
            <a:endParaRPr lang="cs-CZ" sz="2800" dirty="0">
              <a:latin typeface="Calibri" pitchFamily="34" charset="0"/>
            </a:endParaRPr>
          </a:p>
          <a:p>
            <a:r>
              <a:rPr lang="cs-CZ" sz="2800" b="1" u="sng" dirty="0" smtClean="0">
                <a:latin typeface="Calibri" pitchFamily="34" charset="0"/>
              </a:rPr>
              <a:t>Veselá vdova</a:t>
            </a:r>
            <a:endParaRPr lang="cs-CZ" sz="2800" b="1" u="sng" dirty="0">
              <a:latin typeface="Calibri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theme/theme1.xml><?xml version="1.0" encoding="utf-8"?>
<a:theme xmlns:a="http://schemas.openxmlformats.org/drawingml/2006/main" name="Motiv sady Office">
  <a:themeElements>
    <a:clrScheme name="Cesta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215</TotalTime>
  <Words>464</Words>
  <Application>Microsoft Office PowerPoint</Application>
  <PresentationFormat>Předvádění na obrazovce (4:3)</PresentationFormat>
  <Paragraphs>146</Paragraphs>
  <Slides>35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35</vt:i4>
      </vt:variant>
    </vt:vector>
  </HeadingPairs>
  <TitlesOfParts>
    <vt:vector size="36" baseType="lpstr">
      <vt:lpstr>Motiv sady Office</vt:lpstr>
      <vt:lpstr>Tento vzdělávací materiál vznikl  v rámci projektu EU – peníze školám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fiser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Hudba a divadlo</dc:title>
  <dc:creator>Renata Smyčková</dc:creator>
  <cp:lastModifiedBy>R. Smyčková</cp:lastModifiedBy>
  <cp:revision>31</cp:revision>
  <dcterms:created xsi:type="dcterms:W3CDTF">2011-02-23T14:35:58Z</dcterms:created>
  <dcterms:modified xsi:type="dcterms:W3CDTF">2013-07-16T13:53:58Z</dcterms:modified>
</cp:coreProperties>
</file>