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99" r:id="rId2"/>
    <p:sldId id="256" r:id="rId3"/>
    <p:sldId id="289" r:id="rId4"/>
    <p:sldId id="288" r:id="rId5"/>
    <p:sldId id="297" r:id="rId6"/>
    <p:sldId id="257" r:id="rId7"/>
    <p:sldId id="290" r:id="rId8"/>
    <p:sldId id="283" r:id="rId9"/>
    <p:sldId id="279" r:id="rId10"/>
    <p:sldId id="282" r:id="rId11"/>
    <p:sldId id="286" r:id="rId12"/>
    <p:sldId id="294" r:id="rId13"/>
    <p:sldId id="268" r:id="rId14"/>
    <p:sldId id="277" r:id="rId15"/>
    <p:sldId id="298" r:id="rId16"/>
    <p:sldId id="287" r:id="rId17"/>
    <p:sldId id="295" r:id="rId18"/>
    <p:sldId id="296" r:id="rId19"/>
    <p:sldId id="284" r:id="rId20"/>
    <p:sldId id="285" r:id="rId2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49" autoAdjust="0"/>
    <p:restoredTop sz="94627" autoAdjust="0"/>
  </p:normalViewPr>
  <p:slideViewPr>
    <p:cSldViewPr>
      <p:cViewPr varScale="1">
        <p:scale>
          <a:sx n="66" d="100"/>
          <a:sy n="66" d="100"/>
        </p:scale>
        <p:origin x="-174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5144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1B915-7CF1-4312-B8D0-EDDFC65983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19705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0DFC3-128C-4F20-93E6-F246FD22E2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427165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F4D53-93FB-40F5-8648-84605D375F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621294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F3BF0-5632-433F-8DD2-D2B7A7EFEE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416906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DC3C9-5A8A-43F3-B4E5-1FD0F62CFB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371159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BFCD2-8B3B-4717-9093-9C37DF0C60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438941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FB4B4-F1D3-4791-A679-82A2975571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21253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DF7E5-5476-4FFA-B14B-25AB26CE3D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911964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E7C6C-3F67-4E99-8E69-7A444E5EE6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345507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BDD38-6B29-4D7D-B8AA-5366A4459F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344516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812E1-7B9B-4CAE-A01B-11B44FD79F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167927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409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0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0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0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0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0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0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0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0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0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0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1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1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1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1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1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1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1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1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1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1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412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2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899A8BE-ABAA-43FD-8224-C0B4C52B29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412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0" grpId="0"/>
      <p:bldP spid="4121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://www.youtube.com/v/dxIQ63cJS5Y?version=3&amp;hl=cs_CZ" TargetMode="External"/><Relationship Id="rId1" Type="http://schemas.openxmlformats.org/officeDocument/2006/relationships/tags" Target="../tags/tag9.xml"/><Relationship Id="rId5" Type="http://schemas.openxmlformats.org/officeDocument/2006/relationships/image" Target="../media/image2.png"/><Relationship Id="rId4" Type="http://schemas.openxmlformats.org/officeDocument/2006/relationships/hyperlink" Target="http://www.youtube.com/watch?v=dxIQ63cJS5Y&amp;list=UU_aK-LAwWYyehj0uJjWvUuQ&amp;index=7&amp;feature=plc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://www.youtube.com/v/7Itxa5vk97Y?version=3&amp;hl=cs_CZ" TargetMode="External"/><Relationship Id="rId1" Type="http://schemas.openxmlformats.org/officeDocument/2006/relationships/tags" Target="../tags/tag10.xml"/><Relationship Id="rId5" Type="http://schemas.openxmlformats.org/officeDocument/2006/relationships/hyperlink" Target="http://www.youtube.com/watch?v=7Itxa5vk97Y&amp;feature=player_embedded" TargetMode="Externa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://www.youtube.com/v/DyI7NUaSz_E?version=3&amp;hl=cs_CZ" TargetMode="External"/><Relationship Id="rId4" Type="http://schemas.openxmlformats.org/officeDocument/2006/relationships/hyperlink" Target="http://www.youtube.com/watch?v=DyI7NUaSz_E&amp;feature=plc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rabalet.cz/?page=rep&amp;id=364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://www.youtube.com/v/U_kTj05Yw9E?version=3&amp;hl=cs_CZ" TargetMode="Externa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rabalet.cz/?page=rep&amp;id=352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://www.youtube.com/v/DGECvglF904?version=3&amp;hl=cs_CZ" TargetMode="Externa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rabalet.cz/?page=rep&amp;id=241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://www.youtube.com/v/EmI8tIezTkc?version=3&amp;hl=cs_CZ" TargetMode="Externa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rabalet.cz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://www.youtube.com/v/QWi2YM7U_Kg?version=3&amp;hl=cs_CZ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://www.youtube.com/watch?v=QWi2YM7U_Kg&amp;feature=player_embedd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://www.youtube.com/v/OIpHPpT3r50?version=3&amp;hl=cs_CZ" TargetMode="External"/><Relationship Id="rId4" Type="http://schemas.openxmlformats.org/officeDocument/2006/relationships/hyperlink" Target="http://www.youtube.com/watch?v=OIpHPpT3r5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rabalet.cz/?page=txt&amp;id=5643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420888"/>
            <a:ext cx="9144000" cy="1247452"/>
          </a:xfrm>
        </p:spPr>
        <p:txBody>
          <a:bodyPr>
            <a:noAutofit/>
          </a:bodyPr>
          <a:lstStyle/>
          <a:p>
            <a:r>
              <a:rPr lang="cs-CZ" sz="4000" dirty="0" smtClean="0"/>
              <a:t>Tento vzdělávací materiál vznikl </a:t>
            </a:r>
            <a:br>
              <a:rPr lang="cs-CZ" sz="4000" dirty="0" smtClean="0"/>
            </a:br>
            <a:r>
              <a:rPr lang="cs-CZ" sz="4000" dirty="0" smtClean="0"/>
              <a:t>v rámci projektu EU – peníze školám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41078" y="4365104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7182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7705104" cy="3744416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800" dirty="0" smtClean="0">
                <a:sym typeface="Wingdings" pitchFamily="2" charset="2"/>
              </a:rPr>
              <a:t>V letech 1972 – 1992 fungovalo divadlo jako </a:t>
            </a:r>
            <a:r>
              <a:rPr lang="cs-CZ" sz="2800" dirty="0" err="1" smtClean="0">
                <a:sym typeface="Wingdings" pitchFamily="2" charset="2"/>
              </a:rPr>
              <a:t>tříoborové</a:t>
            </a:r>
            <a:r>
              <a:rPr lang="cs-CZ" sz="2800" dirty="0" smtClean="0">
                <a:sym typeface="Wingdings" pitchFamily="2" charset="2"/>
              </a:rPr>
              <a:t> – zahrnovalo soubor operní, baletní i činoherní.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800" dirty="0" smtClean="0">
                <a:sym typeface="Wingdings" pitchFamily="2" charset="2"/>
              </a:rPr>
              <a:t>V r. 1992 se činoherní soubor osamostatnil (vzniklo dodnes existující Činoherní studio).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800" dirty="0" smtClean="0">
                <a:sym typeface="Wingdings" pitchFamily="2" charset="2"/>
              </a:rPr>
              <a:t>Jako dvouoborové (opera a balet) vystupuje i v současnosti. Součástí repertoáru jsou však i operety a muzikály.</a:t>
            </a:r>
            <a:endParaRPr lang="cs-CZ" sz="2800" dirty="0" smtClean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3124">
        <p14:flip dir="r"/>
      </p:transition>
    </mc:Choice>
    <mc:Fallback xmlns="">
      <p:transition spd="slow" advTm="2312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052736"/>
            <a:ext cx="8208912" cy="4464496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cs-CZ" sz="2800" dirty="0" smtClean="0"/>
              <a:t>Současný operní i baletní soubor, který využívá pro stěžejní role i hostujících umělců se řadí mezi velmi úspěšné – svědčí o tom i úspěchy při udílení CEN THÁLIE (nejvyšší ocenění pro divadelního umělce – každoročně je udělena pro všechna divadla v České republice pouze 1 Thálie a max. 6 nominací za nejlepší mužský a nejlepší ženský výkon ve 4 oborech: opera, balet, muzikál a činohra). </a:t>
            </a:r>
          </a:p>
          <a:p>
            <a:pPr algn="ctr" eaLnBrk="1" hangingPunct="1">
              <a:buNone/>
              <a:defRPr/>
            </a:pPr>
            <a:r>
              <a:rPr lang="cs-CZ" sz="2800" dirty="0" smtClean="0"/>
              <a:t>A v Ústí cen i nominací přibývá!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1320619"/>
      </p:ext>
    </p:extLst>
  </p:cSld>
  <p:clrMapOvr>
    <a:masterClrMapping/>
  </p:clrMapOvr>
  <p:transition spd="slow" advTm="29422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51036" y="476672"/>
            <a:ext cx="87414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None/>
              <a:defRPr/>
            </a:pPr>
            <a:r>
              <a:rPr lang="cs-CZ" sz="2400" dirty="0"/>
              <a:t>Např. v roce </a:t>
            </a:r>
            <a:r>
              <a:rPr lang="cs-CZ" sz="2400" b="1" dirty="0"/>
              <a:t>2008</a:t>
            </a:r>
            <a:r>
              <a:rPr lang="cs-CZ" sz="2400" dirty="0"/>
              <a:t> získalo naše divadlo </a:t>
            </a:r>
            <a:r>
              <a:rPr lang="cs-CZ" sz="2400" dirty="0" smtClean="0"/>
              <a:t>hned 2 </a:t>
            </a:r>
            <a:r>
              <a:rPr lang="cs-CZ" sz="2400" dirty="0"/>
              <a:t>– za balet a </a:t>
            </a:r>
            <a:r>
              <a:rPr lang="cs-CZ" sz="2400" dirty="0" smtClean="0"/>
              <a:t>operu (</a:t>
            </a:r>
            <a:r>
              <a:rPr lang="cs-CZ" sz="2400" dirty="0"/>
              <a:t>Vladimír </a:t>
            </a:r>
            <a:r>
              <a:rPr lang="cs-CZ" sz="2400" dirty="0" err="1"/>
              <a:t>Gončarova</a:t>
            </a:r>
            <a:r>
              <a:rPr lang="cs-CZ" sz="2400" dirty="0"/>
              <a:t> a </a:t>
            </a:r>
            <a:r>
              <a:rPr lang="cs-CZ" sz="2400" dirty="0" err="1"/>
              <a:t>WeiLong</a:t>
            </a:r>
            <a:r>
              <a:rPr lang="cs-CZ" sz="2400" dirty="0"/>
              <a:t> </a:t>
            </a:r>
            <a:r>
              <a:rPr lang="cs-CZ" sz="2400" dirty="0" err="1"/>
              <a:t>Tao</a:t>
            </a:r>
            <a:r>
              <a:rPr lang="cs-CZ" sz="2400" dirty="0" smtClean="0"/>
              <a:t>) a </a:t>
            </a:r>
            <a:r>
              <a:rPr lang="cs-CZ" sz="2400" dirty="0"/>
              <a:t>další nominace (Valerie </a:t>
            </a:r>
            <a:r>
              <a:rPr lang="cs-CZ" sz="2400" dirty="0" err="1"/>
              <a:t>Vaygant</a:t>
            </a:r>
            <a:r>
              <a:rPr lang="cs-CZ" sz="2400" dirty="0"/>
              <a:t> za operu, Jolana Smyčková za muzikál)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524" y="1844824"/>
            <a:ext cx="376951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26008" y="4374232"/>
            <a:ext cx="8964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None/>
              <a:defRPr/>
            </a:pPr>
            <a:r>
              <a:rPr lang="cs-CZ" sz="2400" dirty="0"/>
              <a:t>Rok </a:t>
            </a:r>
            <a:r>
              <a:rPr lang="cs-CZ" sz="2400" b="1" dirty="0"/>
              <a:t>2010</a:t>
            </a:r>
            <a:r>
              <a:rPr lang="cs-CZ" sz="2400" dirty="0"/>
              <a:t> – nominace za operu (Liana </a:t>
            </a:r>
            <a:r>
              <a:rPr lang="cs-CZ" sz="2400" dirty="0" err="1"/>
              <a:t>Sass</a:t>
            </a:r>
            <a:r>
              <a:rPr lang="cs-CZ" sz="2400" dirty="0"/>
              <a:t>, Valerie </a:t>
            </a:r>
            <a:r>
              <a:rPr lang="cs-CZ" sz="2400" dirty="0" err="1"/>
              <a:t>Vaygant</a:t>
            </a:r>
            <a:r>
              <a:rPr lang="cs-CZ" sz="2400" dirty="0"/>
              <a:t>), </a:t>
            </a:r>
            <a:r>
              <a:rPr lang="cs-CZ" sz="2400" dirty="0" smtClean="0"/>
              <a:t>balet (</a:t>
            </a:r>
            <a:r>
              <a:rPr lang="cs-CZ" sz="2400" dirty="0"/>
              <a:t>Pavel </a:t>
            </a:r>
            <a:r>
              <a:rPr lang="cs-CZ" sz="2400" dirty="0" err="1"/>
              <a:t>Enekeš</a:t>
            </a:r>
            <a:r>
              <a:rPr lang="cs-CZ" sz="2400" dirty="0"/>
              <a:t>) i muzikál (Radek Zima a Jolana Smyčková</a:t>
            </a:r>
            <a:r>
              <a:rPr lang="cs-CZ" sz="2400" dirty="0" smtClean="0"/>
              <a:t>).</a:t>
            </a:r>
          </a:p>
          <a:p>
            <a:pPr algn="ctr" eaLnBrk="1" hangingPunct="1">
              <a:buNone/>
              <a:defRPr/>
            </a:pPr>
            <a:r>
              <a:rPr lang="cs-CZ" sz="2400" dirty="0" smtClean="0"/>
              <a:t> </a:t>
            </a:r>
            <a:endParaRPr lang="cs-CZ" sz="2400" dirty="0"/>
          </a:p>
          <a:p>
            <a:pPr algn="ctr" eaLnBrk="1" hangingPunct="1">
              <a:buNone/>
              <a:defRPr/>
            </a:pPr>
            <a:r>
              <a:rPr lang="cs-CZ" sz="2400" dirty="0"/>
              <a:t>A v roce </a:t>
            </a:r>
            <a:r>
              <a:rPr lang="cs-CZ" sz="2400" b="1" dirty="0"/>
              <a:t>2011</a:t>
            </a:r>
            <a:r>
              <a:rPr lang="cs-CZ" sz="2400" dirty="0"/>
              <a:t> putovaly do Ústí Thálie opět 2 – opera: Anna </a:t>
            </a:r>
            <a:r>
              <a:rPr lang="cs-CZ" sz="2400" dirty="0" err="1"/>
              <a:t>Klamo</a:t>
            </a:r>
            <a:r>
              <a:rPr lang="cs-CZ" sz="2400" dirty="0"/>
              <a:t>, muzikál: Monika Absolonová</a:t>
            </a:r>
            <a:r>
              <a:rPr lang="cs-CZ" sz="2400" dirty="0" smtClean="0"/>
              <a:t>. A nominace V. </a:t>
            </a:r>
            <a:r>
              <a:rPr lang="cs-CZ" sz="2400" dirty="0" err="1" smtClean="0"/>
              <a:t>Páchové</a:t>
            </a:r>
            <a:r>
              <a:rPr lang="cs-CZ" sz="2400" dirty="0" smtClean="0"/>
              <a:t>, </a:t>
            </a:r>
            <a:r>
              <a:rPr lang="cs-CZ" sz="2400" dirty="0" err="1" smtClean="0"/>
              <a:t>J.Kovacse</a:t>
            </a:r>
            <a:r>
              <a:rPr lang="cs-CZ" sz="2400" dirty="0" smtClean="0"/>
              <a:t> (opera), M. </a:t>
            </a:r>
            <a:r>
              <a:rPr lang="cs-CZ" sz="2400" dirty="0" err="1" smtClean="0"/>
              <a:t>Pleškové</a:t>
            </a:r>
            <a:r>
              <a:rPr lang="cs-CZ" sz="2400" dirty="0" smtClean="0"/>
              <a:t> a R. </a:t>
            </a:r>
            <a:r>
              <a:rPr lang="cs-CZ" sz="2400" dirty="0" err="1" smtClean="0"/>
              <a:t>Királyho</a:t>
            </a:r>
            <a:r>
              <a:rPr lang="cs-CZ" sz="2400" dirty="0" smtClean="0"/>
              <a:t> (balet).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523716" y="4134272"/>
            <a:ext cx="20473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 err="1" smtClean="0"/>
              <a:t>Foto:soukromý</a:t>
            </a:r>
            <a:r>
              <a:rPr lang="cs-CZ" sz="900" dirty="0" smtClean="0"/>
              <a:t> archiv </a:t>
            </a:r>
            <a:r>
              <a:rPr lang="cs-CZ" sz="900" dirty="0" err="1" smtClean="0"/>
              <a:t>WeiLonga</a:t>
            </a:r>
            <a:r>
              <a:rPr lang="cs-CZ" sz="900" dirty="0" smtClean="0"/>
              <a:t> </a:t>
            </a:r>
            <a:r>
              <a:rPr lang="cs-CZ" sz="900" dirty="0" err="1" smtClean="0"/>
              <a:t>Tao</a:t>
            </a: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13313650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EFE5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EFE5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EFE5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EFE5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EFE5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EFE5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EFE5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EFE5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50094" y="260648"/>
            <a:ext cx="8793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sz="2400" dirty="0"/>
              <a:t>Současný repertoár </a:t>
            </a:r>
            <a:r>
              <a:rPr lang="cs-CZ" sz="2400" dirty="0" smtClean="0"/>
              <a:t>je pestrý. Podívejte </a:t>
            </a:r>
            <a:r>
              <a:rPr lang="cs-CZ" sz="2400" dirty="0"/>
              <a:t>se na některé </a:t>
            </a:r>
            <a:r>
              <a:rPr lang="cs-CZ" sz="2400" dirty="0" smtClean="0"/>
              <a:t>ukázky: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400" dirty="0" smtClean="0"/>
              <a:t>Muzikál je v Ústí asi nejnavštěvovanější žánr </a:t>
            </a:r>
            <a:r>
              <a:rPr lang="cs-CZ" sz="2400" dirty="0" smtClean="0">
                <a:sym typeface="Wingdings" pitchFamily="2" charset="2"/>
              </a:rPr>
              <a:t></a:t>
            </a:r>
            <a:endParaRPr lang="cs-CZ" sz="2400" dirty="0" smtClean="0"/>
          </a:p>
          <a:p>
            <a:pPr algn="ctr"/>
            <a:r>
              <a:rPr lang="cs-CZ" sz="2400" dirty="0" smtClean="0">
                <a:hlinkClick r:id="rId4"/>
              </a:rPr>
              <a:t>My Fair Lady</a:t>
            </a:r>
            <a:endParaRPr lang="cs-CZ" sz="2400" dirty="0"/>
          </a:p>
        </p:txBody>
      </p:sp>
      <p:pic>
        <p:nvPicPr>
          <p:cNvPr id="6" name="dxIQ63cJS5Y?version=3&amp;hl=cs_CZ"/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1331640" y="1842636"/>
            <a:ext cx="5844480" cy="4383360"/>
          </a:xfrm>
          <a:prstGeom prst="rect">
            <a:avLst/>
          </a:prstGeom>
          <a:solidFill>
            <a:srgbClr val="000000"/>
          </a:solidFill>
          <a:ln w="177800" cap="flat">
            <a:solidFill>
              <a:srgbClr val="0D0D0D"/>
            </a:solidFill>
            <a:miter lim="800000"/>
          </a:ln>
          <a:effectLst>
            <a:outerShdw blurRad="190500" dist="215900" dir="3000000" algn="tr" rotWithShape="0">
              <a:srgbClr val="000000">
                <a:alpha val="20000"/>
              </a:srgbClr>
            </a:outerShdw>
          </a:effectLst>
          <a:scene3d>
            <a:camera prst="perspectiveContrastingLeftFacing" fov="3300000">
              <a:rot lat="0" lon="1200000" rev="0"/>
            </a:camera>
            <a:lightRig rig="balanced" dir="t">
              <a:rot lat="0" lon="0" rev="4200000"/>
            </a:lightRig>
          </a:scene3d>
          <a:sp3d extrusionH="635000" prstMaterial="metal">
            <a:bevelT w="190500" h="12700" prst="slope"/>
            <a:extrusionClr>
              <a:srgbClr val="010000"/>
            </a:extrusionClr>
            <a:contourClr>
              <a:srgbClr val="000000"/>
            </a:contourClr>
          </a:sp3d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7Itxa5vk97Y?version=3&amp;hl=cs_CZ"/>
          <p:cNvPicPr>
            <a:picLocks noRot="1"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2051720" y="2492896"/>
            <a:ext cx="5280587" cy="3960440"/>
          </a:xfrm>
          <a:prstGeom prst="rect">
            <a:avLst/>
          </a:prstGeom>
          <a:solidFill>
            <a:srgbClr val="000000"/>
          </a:solidFill>
          <a:ln w="177800" cap="flat">
            <a:solidFill>
              <a:srgbClr val="0D0D0D"/>
            </a:solidFill>
            <a:miter lim="800000"/>
          </a:ln>
          <a:effectLst>
            <a:outerShdw blurRad="190500" dist="215900" dir="3000000" algn="tr" rotWithShape="0">
              <a:srgbClr val="000000">
                <a:alpha val="20000"/>
              </a:srgbClr>
            </a:outerShdw>
          </a:effectLst>
          <a:scene3d>
            <a:camera prst="perspectiveContrastingLeftFacing" fov="3300000">
              <a:rot lat="0" lon="1200000" rev="0"/>
            </a:camera>
            <a:lightRig rig="balanced" dir="t">
              <a:rot lat="0" lon="0" rev="4200000"/>
            </a:lightRig>
          </a:scene3d>
          <a:sp3d extrusionH="635000" prstMaterial="metal">
            <a:bevelT w="190500" h="12700" prst="slope"/>
            <a:extrusionClr>
              <a:srgbClr val="010000"/>
            </a:extrusionClr>
            <a:contourClr>
              <a:srgbClr val="000000"/>
            </a:contourClr>
          </a:sp3d>
        </p:spPr>
      </p:pic>
      <p:sp>
        <p:nvSpPr>
          <p:cNvPr id="4" name="Obdélník 3"/>
          <p:cNvSpPr/>
          <p:nvPr/>
        </p:nvSpPr>
        <p:spPr>
          <a:xfrm>
            <a:off x="695568" y="260648"/>
            <a:ext cx="84484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sz="2400" dirty="0"/>
              <a:t>O</a:t>
            </a:r>
            <a:r>
              <a:rPr lang="cs-CZ" sz="2400" dirty="0" smtClean="0"/>
              <a:t>pery </a:t>
            </a:r>
            <a:r>
              <a:rPr lang="cs-CZ" sz="2400" dirty="0"/>
              <a:t>– ta je pořád stěžejním oborem</a:t>
            </a:r>
            <a:r>
              <a:rPr lang="cs-CZ" sz="2400" dirty="0" smtClean="0"/>
              <a:t>. Škoda, že zájem ústeckého publika není vždy odpovídající kvalitě představení.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400" dirty="0" smtClean="0"/>
              <a:t>Bez diváků se dobré divadlo dělat nedá </a:t>
            </a:r>
            <a:r>
              <a:rPr lang="cs-CZ" sz="2400" dirty="0" smtClean="0">
                <a:sym typeface="Wingdings" pitchFamily="2" charset="2"/>
              </a:rPr>
              <a:t>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400" dirty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400" dirty="0"/>
              <a:t>Giuseppe Verdi: </a:t>
            </a:r>
            <a:r>
              <a:rPr lang="cs-CZ" sz="2400" u="sng" dirty="0">
                <a:hlinkClick r:id="rId5"/>
              </a:rPr>
              <a:t>Trubadúr</a:t>
            </a:r>
            <a:endParaRPr lang="cs-CZ" sz="2400" u="sng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yI7NUaSz_E?version=3&amp;hl=cs_CZ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45504" y="1988840"/>
            <a:ext cx="5770440" cy="4327830"/>
          </a:xfrm>
          <a:prstGeom prst="rect">
            <a:avLst/>
          </a:prstGeom>
          <a:solidFill>
            <a:srgbClr val="000000"/>
          </a:solidFill>
          <a:ln w="177800" cap="flat">
            <a:solidFill>
              <a:srgbClr val="0D0D0D"/>
            </a:solidFill>
            <a:miter lim="800000"/>
          </a:ln>
          <a:effectLst>
            <a:outerShdw blurRad="190500" dist="215900" dir="3000000" algn="tr" rotWithShape="0">
              <a:srgbClr val="000000">
                <a:alpha val="20000"/>
              </a:srgbClr>
            </a:outerShdw>
          </a:effectLst>
          <a:scene3d>
            <a:camera prst="perspectiveContrastingLeftFacing" fov="3300000">
              <a:rot lat="0" lon="1200000" rev="0"/>
            </a:camera>
            <a:lightRig rig="balanced" dir="t">
              <a:rot lat="0" lon="0" rev="4200000"/>
            </a:lightRig>
          </a:scene3d>
          <a:sp3d extrusionH="635000" prstMaterial="metal">
            <a:bevelT w="190500" h="12700" prst="slope"/>
            <a:extrusionClr>
              <a:srgbClr val="010000"/>
            </a:extrusionClr>
            <a:contourClr>
              <a:srgbClr val="000000"/>
            </a:contourClr>
          </a:sp3d>
        </p:spPr>
      </p:pic>
      <p:sp>
        <p:nvSpPr>
          <p:cNvPr id="4" name="TextovéPole 3"/>
          <p:cNvSpPr txBox="1"/>
          <p:nvPr/>
        </p:nvSpPr>
        <p:spPr>
          <a:xfrm>
            <a:off x="1716542" y="673188"/>
            <a:ext cx="502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J. </a:t>
            </a:r>
            <a:r>
              <a:rPr lang="cs-CZ" sz="2400" dirty="0" err="1" smtClean="0"/>
              <a:t>Offenbach</a:t>
            </a:r>
            <a:r>
              <a:rPr lang="cs-CZ" sz="2400" dirty="0" smtClean="0"/>
              <a:t>: </a:t>
            </a:r>
            <a:r>
              <a:rPr lang="cs-CZ" sz="2400" dirty="0" smtClean="0">
                <a:hlinkClick r:id="rId4"/>
              </a:rPr>
              <a:t>Hoffmannovy povídky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1459479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226468" y="836712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err="1"/>
              <a:t>Léo</a:t>
            </a:r>
            <a:r>
              <a:rPr lang="cs-CZ" sz="2400" dirty="0"/>
              <a:t> </a:t>
            </a:r>
            <a:r>
              <a:rPr lang="cs-CZ" sz="2400" dirty="0" err="1" smtClean="0"/>
              <a:t>Delibes</a:t>
            </a:r>
            <a:r>
              <a:rPr lang="cs-CZ" sz="2400" dirty="0" smtClean="0"/>
              <a:t>: </a:t>
            </a:r>
            <a:r>
              <a:rPr lang="cs-CZ" sz="2400" dirty="0" smtClean="0">
                <a:hlinkClick r:id="rId3" action="ppaction://hlinkfile"/>
              </a:rPr>
              <a:t>LAKMÉ</a:t>
            </a:r>
            <a:endParaRPr lang="cs-CZ" sz="2400" dirty="0"/>
          </a:p>
        </p:txBody>
      </p:sp>
      <p:pic>
        <p:nvPicPr>
          <p:cNvPr id="4" name="U_kTj05Yw9E?version=3&amp;hl=cs_CZ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54493" y="1826640"/>
            <a:ext cx="5952662" cy="4464496"/>
          </a:xfrm>
          <a:prstGeom prst="rect">
            <a:avLst/>
          </a:prstGeom>
          <a:solidFill>
            <a:srgbClr val="000000"/>
          </a:solidFill>
          <a:ln w="177800" cap="flat">
            <a:solidFill>
              <a:srgbClr val="0D0D0D"/>
            </a:solidFill>
            <a:miter lim="800000"/>
          </a:ln>
          <a:effectLst>
            <a:outerShdw blurRad="190500" dist="215900" dir="3000000" algn="tr" rotWithShape="0">
              <a:srgbClr val="000000">
                <a:alpha val="20000"/>
              </a:srgbClr>
            </a:outerShdw>
          </a:effectLst>
          <a:scene3d>
            <a:camera prst="perspectiveContrastingLeftFacing" fov="3300000">
              <a:rot lat="0" lon="1200000" rev="0"/>
            </a:camera>
            <a:lightRig rig="balanced" dir="t">
              <a:rot lat="0" lon="0" rev="4200000"/>
            </a:lightRig>
          </a:scene3d>
          <a:sp3d extrusionH="635000" prstMaterial="metal">
            <a:bevelT w="190500" h="12700" prst="slope"/>
            <a:extrusionClr>
              <a:srgbClr val="010000"/>
            </a:extrusionClr>
            <a:contourClr>
              <a:srgbClr val="000000"/>
            </a:contourClr>
          </a:sp3d>
        </p:spPr>
      </p:pic>
    </p:spTree>
    <p:extLst>
      <p:ext uri="{BB962C8B-B14F-4D97-AF65-F5344CB8AC3E}">
        <p14:creationId xmlns:p14="http://schemas.microsoft.com/office/powerpoint/2010/main" val="336576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620688"/>
            <a:ext cx="86399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A ještě balet – moderní:</a:t>
            </a:r>
          </a:p>
          <a:p>
            <a:r>
              <a:rPr lang="cs-CZ" sz="2400" dirty="0" smtClean="0">
                <a:hlinkClick r:id="rId3"/>
              </a:rPr>
              <a:t>Cikánské kořeny/í </a:t>
            </a:r>
            <a:r>
              <a:rPr lang="cs-CZ" sz="2400" dirty="0" smtClean="0"/>
              <a:t>– zřejmě současná nejúspěšnější inscenace </a:t>
            </a:r>
            <a:endParaRPr lang="cs-CZ" sz="2400" dirty="0"/>
          </a:p>
        </p:txBody>
      </p:sp>
      <p:pic>
        <p:nvPicPr>
          <p:cNvPr id="3" name="DGECvglF904?version=3&amp;hl=cs_CZ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91680" y="1988840"/>
            <a:ext cx="5760640" cy="4320480"/>
          </a:xfrm>
          <a:prstGeom prst="rect">
            <a:avLst/>
          </a:prstGeom>
          <a:solidFill>
            <a:srgbClr val="000000"/>
          </a:solidFill>
          <a:ln w="177800" cap="flat">
            <a:solidFill>
              <a:srgbClr val="0D0D0D"/>
            </a:solidFill>
            <a:miter lim="800000"/>
          </a:ln>
          <a:effectLst>
            <a:outerShdw blurRad="190500" dist="215900" dir="3000000" algn="tr" rotWithShape="0">
              <a:srgbClr val="000000">
                <a:alpha val="20000"/>
              </a:srgbClr>
            </a:outerShdw>
          </a:effectLst>
          <a:scene3d>
            <a:camera prst="perspectiveContrastingLeftFacing" fov="3300000">
              <a:rot lat="0" lon="1200000" rev="0"/>
            </a:camera>
            <a:lightRig rig="balanced" dir="t">
              <a:rot lat="0" lon="0" rev="4200000"/>
            </a:lightRig>
          </a:scene3d>
          <a:sp3d extrusionH="635000" prstMaterial="metal">
            <a:bevelT w="190500" h="12700" prst="slope"/>
            <a:extrusionClr>
              <a:srgbClr val="010000"/>
            </a:extrusionClr>
            <a:contourClr>
              <a:srgbClr val="000000"/>
            </a:contourClr>
          </a:sp3d>
        </p:spPr>
      </p:pic>
    </p:spTree>
    <p:extLst>
      <p:ext uri="{BB962C8B-B14F-4D97-AF65-F5344CB8AC3E}">
        <p14:creationId xmlns:p14="http://schemas.microsoft.com/office/powerpoint/2010/main" val="38493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476672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I klasický:</a:t>
            </a:r>
          </a:p>
          <a:p>
            <a:r>
              <a:rPr lang="cs-CZ" sz="2400" dirty="0" smtClean="0"/>
              <a:t>P. I. Čajkovskij – </a:t>
            </a:r>
            <a:r>
              <a:rPr lang="cs-CZ" sz="2400" dirty="0" smtClean="0">
                <a:hlinkClick r:id="rId3"/>
              </a:rPr>
              <a:t>Labutí jezero</a:t>
            </a:r>
            <a:endParaRPr lang="cs-CZ" sz="2400" dirty="0"/>
          </a:p>
        </p:txBody>
      </p:sp>
      <p:pic>
        <p:nvPicPr>
          <p:cNvPr id="3" name="EmI8tIezTkc?version=3&amp;hl=cs_CZ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19672" y="1628800"/>
            <a:ext cx="5856650" cy="4392488"/>
          </a:xfrm>
          <a:prstGeom prst="rect">
            <a:avLst/>
          </a:prstGeom>
          <a:solidFill>
            <a:srgbClr val="000000"/>
          </a:solidFill>
          <a:ln w="177800" cap="flat">
            <a:solidFill>
              <a:srgbClr val="0D0D0D"/>
            </a:solidFill>
            <a:miter lim="800000"/>
          </a:ln>
          <a:effectLst>
            <a:outerShdw blurRad="190500" dist="215900" dir="3000000" algn="tr" rotWithShape="0">
              <a:srgbClr val="000000">
                <a:alpha val="20000"/>
              </a:srgbClr>
            </a:outerShdw>
          </a:effectLst>
          <a:scene3d>
            <a:camera prst="perspectiveContrastingLeftFacing" fov="3300000">
              <a:rot lat="0" lon="1200000" rev="0"/>
            </a:camera>
            <a:lightRig rig="balanced" dir="t">
              <a:rot lat="0" lon="0" rev="4200000"/>
            </a:lightRig>
          </a:scene3d>
          <a:sp3d extrusionH="635000" prstMaterial="metal">
            <a:bevelT w="190500" h="12700" prst="slope"/>
            <a:extrusionClr>
              <a:srgbClr val="010000"/>
            </a:extrusionClr>
            <a:contourClr>
              <a:srgbClr val="000000"/>
            </a:contourClr>
          </a:sp3d>
        </p:spPr>
      </p:pic>
    </p:spTree>
    <p:extLst>
      <p:ext uri="{BB962C8B-B14F-4D97-AF65-F5344CB8AC3E}">
        <p14:creationId xmlns:p14="http://schemas.microsoft.com/office/powerpoint/2010/main" val="323497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5288" y="1052513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r>
              <a:rPr lang="cs-CZ" sz="2000" smtClean="0"/>
              <a:t>Název projektu : Objevujeme svět kolem nás</a:t>
            </a:r>
            <a:br>
              <a:rPr lang="cs-CZ" sz="2000" smtClean="0"/>
            </a:br>
            <a:r>
              <a:rPr lang="cs-CZ" sz="2000" smtClean="0"/>
              <a:t>Reg. číslo projektu: CZ.1.07/1.4.00/21.2040</a:t>
            </a:r>
            <a:endParaRPr lang="cs-CZ" sz="20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9388" y="3429000"/>
            <a:ext cx="8229600" cy="201612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lnSpc>
                <a:spcPct val="90000"/>
              </a:lnSpc>
              <a:buClr>
                <a:schemeClr val="tx1"/>
              </a:buClr>
              <a:buFontTx/>
              <a:buChar char="o"/>
            </a:pPr>
            <a:r>
              <a:rPr lang="cs-CZ" sz="1400" dirty="0" smtClean="0">
                <a:effectLst/>
              </a:rPr>
              <a:t>Autor : Renata Smyčková, ZŠ a MŠ Nová, Ústí n. L.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o"/>
            </a:pPr>
            <a:r>
              <a:rPr lang="cs-CZ" sz="1400" dirty="0" smtClean="0">
                <a:effectLst/>
              </a:rPr>
              <a:t>Období vytvoření výukového materiálu:  březen 2012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o"/>
            </a:pPr>
            <a:r>
              <a:rPr lang="cs-CZ" sz="1400" dirty="0" smtClean="0">
                <a:effectLst/>
              </a:rPr>
              <a:t>Vzdělávací obor: Člověk a umění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o"/>
            </a:pPr>
            <a:r>
              <a:rPr lang="cs-CZ" sz="1400" dirty="0" smtClean="0">
                <a:effectLst/>
              </a:rPr>
              <a:t>Anotace: Prezentace určená pro seznámení s různými hudebními žánry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o"/>
            </a:pPr>
            <a:r>
              <a:rPr lang="cs-CZ" sz="1400" dirty="0" smtClean="0">
                <a:effectLst/>
              </a:rPr>
              <a:t>Očekávaný výstup: žák poznává historii i současnost kamenného divadla v našem městě, seznamuje se s jeho úspěchy, současným repertoáre i jeho významem v životě člověka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o"/>
            </a:pPr>
            <a:r>
              <a:rPr lang="cs-CZ" sz="1400" dirty="0" smtClean="0">
                <a:effectLst/>
              </a:rPr>
              <a:t>Jazyk:  Čeština</a:t>
            </a:r>
            <a:endParaRPr lang="cs-CZ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88486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539552" y="1412776"/>
            <a:ext cx="7200799" cy="2952328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Severočeské divadlo opery a baletu</a:t>
            </a:r>
            <a:br>
              <a:rPr lang="cs-CZ" dirty="0" smtClean="0"/>
            </a:br>
            <a:r>
              <a:rPr lang="cs-CZ" sz="3200" dirty="0" smtClean="0"/>
              <a:t>v Ústí nad Labem</a:t>
            </a:r>
          </a:p>
        </p:txBody>
      </p:sp>
    </p:spTree>
  </p:cSld>
  <p:clrMapOvr>
    <a:masterClrMapping/>
  </p:clrMapOvr>
  <p:transition advTm="6687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79388" y="1268760"/>
            <a:ext cx="8713092" cy="149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u="sng" dirty="0"/>
              <a:t>Použité zdroje</a:t>
            </a:r>
            <a:r>
              <a:rPr lang="cs-CZ" u="sng" dirty="0" smtClean="0"/>
              <a:t>:</a:t>
            </a:r>
          </a:p>
          <a:p>
            <a:r>
              <a:rPr lang="cs-CZ" dirty="0" smtClean="0"/>
              <a:t> </a:t>
            </a:r>
            <a:endParaRPr lang="cs-CZ" dirty="0"/>
          </a:p>
          <a:p>
            <a:r>
              <a:rPr lang="cs-CZ" sz="1400" dirty="0" smtClean="0">
                <a:hlinkClick r:id="rId2"/>
              </a:rPr>
              <a:t>www.operabalet.cz</a:t>
            </a:r>
            <a:r>
              <a:rPr lang="cs-CZ" sz="14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1600" u="sng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1600" u="sng" dirty="0" smtClean="0"/>
          </a:p>
          <a:p>
            <a:pPr eaLnBrk="1" hangingPunct="1">
              <a:lnSpc>
                <a:spcPct val="90000"/>
              </a:lnSpc>
              <a:defRPr/>
            </a:pPr>
            <a:endParaRPr lang="cs-CZ" sz="1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2765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8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23528" y="197769"/>
            <a:ext cx="8640960" cy="2304256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>
                <a:effectLst/>
                <a:hlinkClick r:id="rId4"/>
              </a:rPr>
              <a:t>Historie</a:t>
            </a:r>
            <a:r>
              <a:rPr lang="cs-CZ" sz="2800" dirty="0" smtClean="0">
                <a:effectLst/>
              </a:rPr>
              <a:t> našeho krásného divadla sahá až na začátek 20. století. O jeho existenci rozhodlo měšťanské zastupitelstvo v </a:t>
            </a:r>
            <a:r>
              <a:rPr lang="cs-CZ" sz="2800" dirty="0">
                <a:effectLst/>
              </a:rPr>
              <a:t>roce </a:t>
            </a:r>
            <a:r>
              <a:rPr lang="cs-CZ" sz="2800" dirty="0" smtClean="0">
                <a:effectLst/>
              </a:rPr>
              <a:t>1906.</a:t>
            </a:r>
            <a:r>
              <a:rPr lang="cs-CZ" sz="2800" dirty="0">
                <a:effectLst/>
              </a:rPr>
              <a:t> </a:t>
            </a:r>
            <a:r>
              <a:rPr lang="cs-CZ" sz="2800" dirty="0" smtClean="0">
                <a:effectLst/>
              </a:rPr>
              <a:t>Stavba začala </a:t>
            </a:r>
            <a:r>
              <a:rPr lang="cs-CZ" sz="2800" dirty="0">
                <a:effectLst/>
              </a:rPr>
              <a:t>v roce </a:t>
            </a:r>
            <a:r>
              <a:rPr lang="cs-CZ" sz="2800" dirty="0" smtClean="0">
                <a:effectLst/>
              </a:rPr>
              <a:t>1908 podle projektu </a:t>
            </a:r>
            <a:r>
              <a:rPr lang="cs-CZ" sz="2800" dirty="0">
                <a:effectLst/>
              </a:rPr>
              <a:t>vídeňského architekta </a:t>
            </a:r>
            <a:r>
              <a:rPr lang="cs-CZ" sz="2800" b="1" dirty="0">
                <a:effectLst/>
              </a:rPr>
              <a:t>Alexandra </a:t>
            </a:r>
            <a:r>
              <a:rPr lang="cs-CZ" sz="2800" b="1" dirty="0" smtClean="0">
                <a:effectLst/>
              </a:rPr>
              <a:t>Grafa</a:t>
            </a:r>
            <a:r>
              <a:rPr lang="cs-CZ" sz="2800" dirty="0" smtClean="0">
                <a:effectLst/>
              </a:rPr>
              <a:t>.</a:t>
            </a:r>
          </a:p>
        </p:txBody>
      </p:sp>
      <p:pic>
        <p:nvPicPr>
          <p:cNvPr id="2" name="QWi2YM7U_Kg?version=3&amp;hl=cs_CZ"/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1763688" y="2561983"/>
            <a:ext cx="5184576" cy="3888432"/>
          </a:xfrm>
          <a:prstGeom prst="rect">
            <a:avLst/>
          </a:prstGeom>
          <a:solidFill>
            <a:srgbClr val="000000"/>
          </a:solidFill>
          <a:ln w="177800" cap="flat">
            <a:solidFill>
              <a:srgbClr val="0D0D0D"/>
            </a:solidFill>
            <a:miter lim="800000"/>
          </a:ln>
          <a:effectLst>
            <a:outerShdw blurRad="190500" dist="215900" dir="3000000" algn="tr" rotWithShape="0">
              <a:srgbClr val="000000">
                <a:alpha val="20000"/>
              </a:srgbClr>
            </a:outerShdw>
          </a:effectLst>
          <a:scene3d>
            <a:camera prst="perspectiveContrastingLeftFacing" fov="3300000">
              <a:rot lat="0" lon="1200000" rev="0"/>
            </a:camera>
            <a:lightRig rig="balanced" dir="t">
              <a:rot lat="0" lon="0" rev="4200000"/>
            </a:lightRig>
          </a:scene3d>
          <a:sp3d extrusionH="635000" prstMaterial="metal">
            <a:bevelT w="190500" h="12700" prst="slope"/>
            <a:extrusionClr>
              <a:srgbClr val="010000"/>
            </a:extrusionClr>
            <a:contourClr>
              <a:srgbClr val="00000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400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8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755576" y="692696"/>
            <a:ext cx="7488956" cy="5472608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cs-CZ" sz="2800" dirty="0"/>
              <a:t>Budova postavená v pseudobarokním slohu</a:t>
            </a:r>
          </a:p>
          <a:p>
            <a:pPr algn="ctr" eaLnBrk="1" hangingPunct="1">
              <a:buNone/>
              <a:defRPr/>
            </a:pPr>
            <a:r>
              <a:rPr lang="cs-CZ" sz="2800" dirty="0"/>
              <a:t> byla slavnostně otevřena 21. září 1909  </a:t>
            </a:r>
            <a:r>
              <a:rPr lang="cs-CZ" sz="2800" dirty="0" err="1"/>
              <a:t>Grillparzerovou</a:t>
            </a:r>
            <a:r>
              <a:rPr lang="cs-CZ" sz="2800" dirty="0"/>
              <a:t> hrou Sapfó.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cs-CZ" sz="2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/>
              <a:t>Hlavní roli vytvořila pražská rodačka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b="1" dirty="0" smtClean="0">
                <a:effectLst/>
              </a:rPr>
              <a:t>Marie </a:t>
            </a:r>
            <a:r>
              <a:rPr lang="cs-CZ" sz="2800" b="1" dirty="0">
                <a:effectLst/>
              </a:rPr>
              <a:t>Pospíšilová</a:t>
            </a:r>
            <a:r>
              <a:rPr lang="cs-CZ" sz="2800" dirty="0"/>
              <a:t>, </a:t>
            </a:r>
            <a:endParaRPr lang="cs-CZ" sz="2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/>
              <a:t>která </a:t>
            </a:r>
            <a:r>
              <a:rPr lang="cs-CZ" sz="2800" dirty="0"/>
              <a:t>byla </a:t>
            </a:r>
            <a:r>
              <a:rPr lang="cs-CZ" sz="2800" dirty="0" smtClean="0"/>
              <a:t>také pověřena </a:t>
            </a:r>
            <a:r>
              <a:rPr lang="cs-CZ" sz="2800" dirty="0"/>
              <a:t>řízením divadla. </a:t>
            </a:r>
            <a:endParaRPr lang="cs-CZ" sz="2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/>
              <a:t>Pod </a:t>
            </a:r>
            <a:r>
              <a:rPr lang="cs-CZ" sz="2800" dirty="0"/>
              <a:t>jejím vedením získalo divadlo, které uvádělo klasické dramata, ale i opery a operety, velmi dobrou úroveň. </a:t>
            </a:r>
            <a:endParaRPr lang="cs-CZ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400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765">
        <p14:prism/>
      </p:transition>
    </mc:Choice>
    <mc:Fallback xmlns="">
      <p:transition spd="slow" advTm="2076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IpHPpT3r50?version=3&amp;hl=cs_CZ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51720" y="2640980"/>
            <a:ext cx="5172405" cy="3879304"/>
          </a:xfrm>
          <a:prstGeom prst="rect">
            <a:avLst/>
          </a:prstGeom>
          <a:solidFill>
            <a:srgbClr val="000000"/>
          </a:solidFill>
          <a:ln w="177800" cap="flat">
            <a:solidFill>
              <a:srgbClr val="0D0D0D"/>
            </a:solidFill>
            <a:miter lim="800000"/>
          </a:ln>
          <a:effectLst>
            <a:outerShdw blurRad="190500" dist="215900" dir="3000000" algn="tr" rotWithShape="0">
              <a:srgbClr val="000000">
                <a:alpha val="20000"/>
              </a:srgbClr>
            </a:outerShdw>
          </a:effectLst>
          <a:scene3d>
            <a:camera prst="perspectiveContrastingLeftFacing" fov="3300000">
              <a:rot lat="0" lon="1200000" rev="0"/>
            </a:camera>
            <a:lightRig rig="balanced" dir="t">
              <a:rot lat="0" lon="0" rev="4200000"/>
            </a:lightRig>
          </a:scene3d>
          <a:sp3d extrusionH="635000" prstMaterial="metal">
            <a:bevelT w="190500" h="12700" prst="slope"/>
            <a:extrusionClr>
              <a:srgbClr val="010000"/>
            </a:extrusionClr>
            <a:contourClr>
              <a:srgbClr val="000000"/>
            </a:contourClr>
          </a:sp3d>
        </p:spPr>
      </p:pic>
      <p:sp>
        <p:nvSpPr>
          <p:cNvPr id="3" name="TextovéPole 2"/>
          <p:cNvSpPr txBox="1"/>
          <p:nvPr/>
        </p:nvSpPr>
        <p:spPr>
          <a:xfrm>
            <a:off x="288397" y="332656"/>
            <a:ext cx="84600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Počítáte-li správně, zjistili jste, že od prvního představení uplynulo už víc než 100 let. Oslava „stovky“ byla velkolepá. Divadlo se předvedlo široké veřejnosti slavnostním večerem, při kterém se vzpomínalo na minulost dávnou i nedávnou a představily se i ukázky současných produkcí. Podívejte se na </a:t>
            </a:r>
            <a:r>
              <a:rPr lang="cs-CZ" sz="2400" dirty="0" smtClean="0">
                <a:hlinkClick r:id="rId4"/>
              </a:rPr>
              <a:t>krátký sestřih</a:t>
            </a:r>
            <a:r>
              <a:rPr lang="cs-CZ" sz="2400" dirty="0" smtClean="0"/>
              <a:t>!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50484054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8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683568" y="404664"/>
            <a:ext cx="7488956" cy="619283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>
                <a:effectLst/>
              </a:rPr>
              <a:t>První </a:t>
            </a:r>
            <a:r>
              <a:rPr lang="cs-CZ" sz="2800" dirty="0">
                <a:effectLst/>
              </a:rPr>
              <a:t>světové válka </a:t>
            </a:r>
            <a:r>
              <a:rPr lang="cs-CZ" sz="2800" dirty="0" smtClean="0">
                <a:effectLst/>
              </a:rPr>
              <a:t>přinesla </a:t>
            </a:r>
            <a:r>
              <a:rPr lang="cs-CZ" sz="2800" dirty="0">
                <a:effectLst/>
              </a:rPr>
              <a:t>úpadek ústeckého divadla. </a:t>
            </a:r>
            <a:r>
              <a:rPr lang="cs-CZ" sz="2800" dirty="0" smtClean="0">
                <a:effectLst/>
              </a:rPr>
              <a:t>Zpočátku </a:t>
            </a:r>
            <a:r>
              <a:rPr lang="cs-CZ" sz="2800" dirty="0">
                <a:effectLst/>
              </a:rPr>
              <a:t>bylo divadlo na čas zavřené, v roce 1917 bylo spojené s teplickým divadlem a v jeho repertoáru převládaly kýčovité operety. </a:t>
            </a:r>
            <a:endParaRPr lang="cs-CZ" sz="2800" dirty="0" smtClean="0">
              <a:effectLst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>
                <a:effectLst/>
              </a:rPr>
              <a:t>V </a:t>
            </a:r>
            <a:r>
              <a:rPr lang="cs-CZ" sz="2800" dirty="0">
                <a:effectLst/>
              </a:rPr>
              <a:t>roce 1918 </a:t>
            </a:r>
            <a:r>
              <a:rPr lang="cs-CZ" sz="2800" dirty="0" smtClean="0">
                <a:effectLst/>
              </a:rPr>
              <a:t>se </a:t>
            </a:r>
            <a:r>
              <a:rPr lang="cs-CZ" sz="2800" dirty="0">
                <a:effectLst/>
              </a:rPr>
              <a:t>divadlo </a:t>
            </a:r>
            <a:r>
              <a:rPr lang="cs-CZ" sz="2800" dirty="0" smtClean="0">
                <a:effectLst/>
              </a:rPr>
              <a:t>stalo stálou scénou řízenou </a:t>
            </a:r>
            <a:r>
              <a:rPr lang="cs-CZ" sz="2800" dirty="0">
                <a:effectLst/>
              </a:rPr>
              <a:t>bezprostředně městem. </a:t>
            </a:r>
            <a:endParaRPr lang="cs-CZ" sz="2800" dirty="0" smtClean="0">
              <a:effectLst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>
                <a:effectLst/>
              </a:rPr>
              <a:t>Jeho </a:t>
            </a:r>
            <a:r>
              <a:rPr lang="cs-CZ" sz="2800" dirty="0">
                <a:effectLst/>
              </a:rPr>
              <a:t>repertoár </a:t>
            </a:r>
            <a:r>
              <a:rPr lang="cs-CZ" sz="2800" dirty="0" smtClean="0">
                <a:effectLst/>
              </a:rPr>
              <a:t>tvořila </a:t>
            </a:r>
            <a:r>
              <a:rPr lang="cs-CZ" sz="2800" dirty="0">
                <a:effectLst/>
              </a:rPr>
              <a:t>díla špičkových světových autorů a záhy se začal uplatňovat i český vliv. Již v roce 1919 byla na ústeckém jevišti uvedena opera Dráteník a v roce 1923 opera Prodaná nevěsta, provedená vojenským souborem z Litoměřic.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cs-CZ" sz="2800" dirty="0" smtClean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765">
        <p14:prism/>
      </p:transition>
    </mc:Choice>
    <mc:Fallback xmlns="">
      <p:transition spd="slow" advTm="2076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8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755576" y="980728"/>
            <a:ext cx="7488956" cy="475252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>
                <a:effectLst/>
              </a:rPr>
              <a:t>Od té doby funguje divadlo (s krátkou přestávkou na konci 2.světové války) až do současnosti.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>
                <a:effectLst/>
              </a:rPr>
              <a:t>Na jeho prknech působily různé umělecké soubory (teplické </a:t>
            </a:r>
            <a:r>
              <a:rPr lang="cs-CZ" sz="2800" b="1" dirty="0" smtClean="0">
                <a:effectLst/>
              </a:rPr>
              <a:t>Divadlo severu</a:t>
            </a:r>
            <a:r>
              <a:rPr lang="cs-CZ" sz="2800" dirty="0" smtClean="0">
                <a:effectLst/>
              </a:rPr>
              <a:t>, </a:t>
            </a:r>
            <a:r>
              <a:rPr lang="cs-CZ" sz="2800" b="1" dirty="0" smtClean="0">
                <a:effectLst/>
              </a:rPr>
              <a:t>Ústecko-karlovarská zpěvohra </a:t>
            </a:r>
            <a:r>
              <a:rPr lang="cs-CZ" sz="2800" dirty="0" smtClean="0">
                <a:effectLst/>
              </a:rPr>
              <a:t>…).</a:t>
            </a:r>
          </a:p>
          <a:p>
            <a:pPr algn="ctr" eaLnBrk="1" hangingPunct="1">
              <a:buNone/>
              <a:defRPr/>
            </a:pPr>
            <a:r>
              <a:rPr lang="cs-CZ" sz="2800" dirty="0" smtClean="0">
                <a:effectLst/>
              </a:rPr>
              <a:t>V roce 1947 </a:t>
            </a:r>
            <a:r>
              <a:rPr lang="cs-CZ" sz="2800" dirty="0"/>
              <a:t>byl angažován vlastní divadelní orchestr a ústecké divadlo mělo svůj operní a operetní </a:t>
            </a:r>
            <a:r>
              <a:rPr lang="cs-CZ" sz="2800" dirty="0" smtClean="0"/>
              <a:t>soubor</a:t>
            </a:r>
            <a:r>
              <a:rPr lang="cs-CZ" sz="2800" dirty="0"/>
              <a:t> </a:t>
            </a:r>
            <a:r>
              <a:rPr lang="cs-CZ" sz="2800" dirty="0" smtClean="0"/>
              <a:t>i provozní balet.</a:t>
            </a:r>
            <a:endParaRPr lang="cs-CZ" sz="2800" dirty="0">
              <a:effectLst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cs-CZ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339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765">
        <p14:prism/>
      </p:transition>
    </mc:Choice>
    <mc:Fallback xmlns="">
      <p:transition spd="slow" advTm="2076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268760"/>
            <a:ext cx="7704658" cy="4031654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None/>
              <a:defRPr/>
            </a:pPr>
            <a:r>
              <a:rPr lang="cs-CZ" sz="2800" dirty="0" smtClean="0"/>
              <a:t>Brzy divadlo získalo </a:t>
            </a:r>
            <a:r>
              <a:rPr lang="cs-CZ" sz="2800" dirty="0"/>
              <a:t>významné postavení v síti československých divadel. </a:t>
            </a:r>
            <a:endParaRPr lang="cs-CZ" sz="2800" dirty="0" smtClean="0"/>
          </a:p>
          <a:p>
            <a:pPr algn="ctr" eaLnBrk="1" hangingPunct="1">
              <a:lnSpc>
                <a:spcPct val="90000"/>
              </a:lnSpc>
              <a:buNone/>
              <a:defRPr/>
            </a:pPr>
            <a:r>
              <a:rPr lang="cs-CZ" sz="2800" dirty="0" smtClean="0"/>
              <a:t>V </a:t>
            </a:r>
            <a:r>
              <a:rPr lang="cs-CZ" sz="2800" dirty="0"/>
              <a:t>roce 1956 vyjelo poprvé do </a:t>
            </a:r>
            <a:r>
              <a:rPr lang="cs-CZ" sz="2800" dirty="0" smtClean="0"/>
              <a:t>zahraničí (v </a:t>
            </a:r>
            <a:r>
              <a:rPr lang="cs-CZ" sz="2800" dirty="0"/>
              <a:t>Drážďanech uvedlo dvě představení Smetanovy Prodané </a:t>
            </a:r>
            <a:r>
              <a:rPr lang="cs-CZ" sz="2800" dirty="0" smtClean="0"/>
              <a:t>nevěsty). </a:t>
            </a:r>
          </a:p>
          <a:p>
            <a:pPr algn="ctr" eaLnBrk="1" hangingPunct="1">
              <a:lnSpc>
                <a:spcPct val="90000"/>
              </a:lnSpc>
              <a:buNone/>
              <a:defRPr/>
            </a:pPr>
            <a:r>
              <a:rPr lang="cs-CZ" sz="2800" dirty="0" smtClean="0"/>
              <a:t>V </a:t>
            </a:r>
            <a:r>
              <a:rPr lang="cs-CZ" sz="2800" dirty="0"/>
              <a:t>témže roce vysílala Československá televize v přímém přenosu </a:t>
            </a:r>
            <a:r>
              <a:rPr lang="cs-CZ" sz="2800" dirty="0" smtClean="0"/>
              <a:t>ústeckou </a:t>
            </a:r>
            <a:r>
              <a:rPr lang="cs-CZ" sz="2800" dirty="0"/>
              <a:t>inscenaci Mozartovy opery Cosi </a:t>
            </a:r>
            <a:r>
              <a:rPr lang="cs-CZ" sz="2800" dirty="0" err="1"/>
              <a:t>fan</a:t>
            </a:r>
            <a:r>
              <a:rPr lang="cs-CZ" sz="2800" dirty="0"/>
              <a:t> </a:t>
            </a:r>
            <a:r>
              <a:rPr lang="cs-CZ" sz="2800" dirty="0" err="1"/>
              <a:t>tutte</a:t>
            </a:r>
            <a:r>
              <a:rPr lang="cs-CZ" sz="2800" dirty="0"/>
              <a:t>.</a:t>
            </a:r>
            <a:endParaRPr lang="cs-CZ" sz="2800" dirty="0" smtClean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8890">
        <p14:switch dir="r"/>
      </p:transition>
    </mc:Choice>
    <mc:Fallback xmlns="">
      <p:transition spd="slow" advTm="1889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548680"/>
            <a:ext cx="7704855" cy="216024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cs-CZ" dirty="0" smtClean="0"/>
              <a:t> </a:t>
            </a:r>
            <a:r>
              <a:rPr lang="cs-CZ" sz="2800" dirty="0" smtClean="0"/>
              <a:t>Divadelní budova absolvovala 2 velké rekonstrukce (1967 a 1993). Byť se nejedná o divadlo největší (zhruba 450 míst) patří mezi nejkrásnější.</a:t>
            </a:r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26949"/>
            <a:ext cx="4032447" cy="268829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043608" y="5583649"/>
            <a:ext cx="7276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Krásné fotografie si můžete prohlédnout na webu SDOB </a:t>
            </a:r>
            <a:r>
              <a:rPr lang="cs-CZ" sz="1200" dirty="0" smtClean="0"/>
              <a:t>(klikni na fotografii)</a:t>
            </a:r>
            <a:endParaRPr lang="cs-CZ" sz="1200" dirty="0"/>
          </a:p>
        </p:txBody>
      </p:sp>
    </p:spTree>
    <p:custDataLst>
      <p:tags r:id="rId1"/>
    </p:custDataLst>
  </p:cSld>
  <p:clrMapOvr>
    <a:masterClrMapping/>
  </p:clrMapOvr>
  <p:transition spd="slow" advTm="29422"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4|5.2|3|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4|5.2|3|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4|5.2|3|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4|5.2|3|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4|4.7|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8|5.9|5.7|2.7|1.4|6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6.9|1.6|5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8|5.9|5.7|2.7|1.4|6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9|3.8"/>
</p:tagLst>
</file>

<file path=ppt/theme/theme1.xml><?xml version="1.0" encoding="utf-8"?>
<a:theme xmlns:a="http://schemas.openxmlformats.org/drawingml/2006/main" name="Opona">
  <a:themeElements>
    <a:clrScheme name="Opona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Opon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pona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ona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1153</TotalTime>
  <Words>792</Words>
  <Application>Microsoft Office PowerPoint</Application>
  <PresentationFormat>Předvádění na obrazovce (4:3)</PresentationFormat>
  <Paragraphs>57</Paragraphs>
  <Slides>20</Slides>
  <Notes>0</Notes>
  <HiddenSlides>0</HiddenSlides>
  <MMClips>8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Opona</vt:lpstr>
      <vt:lpstr>Tento vzdělávací materiál vznikl  v rámci projektu EU – peníze školám</vt:lpstr>
      <vt:lpstr>Severočeské divadlo opery a baletu v Ústí nad Labem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YTANER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Hudba a divadlo</dc:title>
  <dc:creator>Renata Smyčková</dc:creator>
  <cp:lastModifiedBy>R. Smyčková</cp:lastModifiedBy>
  <cp:revision>55</cp:revision>
  <dcterms:created xsi:type="dcterms:W3CDTF">2010-05-16T11:27:12Z</dcterms:created>
  <dcterms:modified xsi:type="dcterms:W3CDTF">2013-07-16T13:54:05Z</dcterms:modified>
</cp:coreProperties>
</file>