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97" r:id="rId2"/>
    <p:sldId id="256" r:id="rId3"/>
    <p:sldId id="294" r:id="rId4"/>
    <p:sldId id="257" r:id="rId5"/>
    <p:sldId id="279" r:id="rId6"/>
    <p:sldId id="295" r:id="rId7"/>
    <p:sldId id="296" r:id="rId8"/>
    <p:sldId id="291" r:id="rId9"/>
    <p:sldId id="285" r:id="rId10"/>
    <p:sldId id="292" r:id="rId11"/>
    <p:sldId id="271" r:id="rId12"/>
    <p:sldId id="293" r:id="rId13"/>
    <p:sldId id="283" r:id="rId14"/>
    <p:sldId id="284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7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51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5144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cs-CZ" noProof="0" smtClean="0"/>
              <a:t>Kliknutím lze upravit styl.</a:t>
            </a:r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Kliknutím lze upravit styl předlohy.</a:t>
            </a:r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47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D1C9-E8ED-46F5-AC20-CF3DF1C1442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/>
      <p:bldP spid="514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93A7A-C06B-4E74-8BDB-F1DBF8F63F1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82187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A14D6-D5A5-4ADA-9818-A5A5A539F62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97579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98ADF-7250-4F43-99E8-8AF3DAC20DA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64308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84BF-B997-40CD-B435-593A4AB073D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7245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DD32-F83F-4987-AEC1-D32DD55FD33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7989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32056-ECA7-44EE-9870-87788F7119D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163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757BD-4E2F-43E3-9A49-22A677F71FB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25560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C46D2-94AB-4232-B5D6-4CDEE52C308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2167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AAC22-7D78-4A46-AE28-FEE79574A05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18675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D7041-EDC1-44CD-BE39-1CBD700E87B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31327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44A66-5D42-4343-BA96-31F9D30328A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062488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4099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0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1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2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3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4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5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6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7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8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09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0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1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2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3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4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5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6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7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18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19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20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23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78358B0-B632-4463-8AD2-6A36013514A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4124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0" grpId="0"/>
      <p:bldP spid="4121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2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1LBm1M3DBNY?version=3&amp;hl=cs_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jM_Kv0KEkfg?version=3&amp;hl=cs_CZ" TargetMode="External"/><Relationship Id="rId4" Type="http://schemas.openxmlformats.org/officeDocument/2006/relationships/hyperlink" Target="http://www.youtube.com/watch?v=jM_Kv0KEkf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http://www.youtube.com/v/MbWxHxxWAkA?version=3&amp;hl=cs_CZ" TargetMode="External"/><Relationship Id="rId4" Type="http://schemas.openxmlformats.org/officeDocument/2006/relationships/hyperlink" Target="http://www.youtube.com/watch?v=MbWxHxxWAk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420888"/>
            <a:ext cx="9144000" cy="1247452"/>
          </a:xfrm>
        </p:spPr>
        <p:txBody>
          <a:bodyPr>
            <a:noAutofit/>
          </a:bodyPr>
          <a:lstStyle/>
          <a:p>
            <a:r>
              <a:rPr lang="cs-CZ" sz="4000" dirty="0" smtClean="0"/>
              <a:t>Tento vzdělávací materiál vznikl </a:t>
            </a:r>
            <a:br>
              <a:rPr lang="cs-CZ" sz="4000" dirty="0" smtClean="0"/>
            </a:br>
            <a:r>
              <a:rPr lang="cs-CZ" sz="4000" dirty="0" smtClean="0"/>
              <a:t>v rámci projektu EU – peníze školám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41078" y="4365104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7182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78352" cy="52337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516216" y="6387231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obr.5</a:t>
            </a:r>
            <a:endParaRPr lang="cs-CZ" sz="14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36728" y="354910"/>
            <a:ext cx="5575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Velmi oblíbená scéna z ulic velkoměst – živé sochy </a:t>
            </a:r>
            <a:r>
              <a:rPr lang="cs-CZ" dirty="0" smtClean="0">
                <a:sym typeface="Wingdings" pitchFamily="2" charset="2"/>
              </a:rPr>
              <a:t></a:t>
            </a:r>
          </a:p>
          <a:p>
            <a:r>
              <a:rPr lang="cs-CZ" dirty="0" smtClean="0">
                <a:sym typeface="Wingdings" pitchFamily="2" charset="2"/>
              </a:rPr>
              <a:t>Tento záběr pochází z Vídně.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2226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18262" y="836712"/>
            <a:ext cx="860425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sz="2800" dirty="0"/>
              <a:t>V současné době pantomima </a:t>
            </a:r>
            <a:r>
              <a:rPr lang="cs-CZ" sz="2800" dirty="0" smtClean="0"/>
              <a:t>u nás prožívá jakési obrození</a:t>
            </a:r>
            <a:r>
              <a:rPr lang="cs-CZ" sz="2800" dirty="0"/>
              <a:t>. </a:t>
            </a:r>
            <a:endParaRPr lang="cs-CZ" sz="2800" dirty="0" smtClean="0"/>
          </a:p>
          <a:p>
            <a:pPr algn="ctr"/>
            <a:r>
              <a:rPr lang="cs-CZ" sz="2800" dirty="0" smtClean="0"/>
              <a:t>Po </a:t>
            </a:r>
            <a:r>
              <a:rPr lang="cs-CZ" sz="2800" dirty="0"/>
              <a:t>smrti Ladislava </a:t>
            </a:r>
            <a:r>
              <a:rPr lang="cs-CZ" sz="2800" dirty="0" smtClean="0"/>
              <a:t>Fialky (1991) </a:t>
            </a:r>
            <a:r>
              <a:rPr lang="cs-CZ" sz="2800" dirty="0"/>
              <a:t>tento divadelní žánr </a:t>
            </a:r>
            <a:r>
              <a:rPr lang="cs-CZ" sz="2800" dirty="0" smtClean="0"/>
              <a:t>doslova skomíral</a:t>
            </a:r>
            <a:r>
              <a:rPr lang="cs-CZ" sz="2800" dirty="0"/>
              <a:t>. </a:t>
            </a:r>
            <a:endParaRPr lang="cs-CZ" sz="2800" dirty="0" smtClean="0"/>
          </a:p>
          <a:p>
            <a:pPr algn="ctr"/>
            <a:r>
              <a:rPr lang="cs-CZ" sz="2800" dirty="0" smtClean="0"/>
              <a:t>Dnes </a:t>
            </a:r>
            <a:r>
              <a:rPr lang="cs-CZ" sz="2800" dirty="0"/>
              <a:t>nastupuje "nová" generace mimů, kteří presentují takzvanou moderní pantomimu postavenou na klasických mimických prvcích v kombinaci s alternativními divadelními směry (fyzické divadlo, moderní tanec, </a:t>
            </a:r>
            <a:r>
              <a:rPr lang="cs-CZ" sz="2800" dirty="0" smtClean="0"/>
              <a:t>loutky ...) </a:t>
            </a:r>
          </a:p>
        </p:txBody>
      </p:sp>
    </p:spTree>
  </p:cSld>
  <p:clrMapOvr>
    <a:masterClrMapping/>
  </p:clrMapOvr>
  <p:transition spd="slow" advTm="15585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ChangeArrowheads="1"/>
          </p:cNvSpPr>
          <p:nvPr/>
        </p:nvSpPr>
        <p:spPr bwMode="auto">
          <a:xfrm>
            <a:off x="395536" y="1223072"/>
            <a:ext cx="835292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cs-CZ" sz="2800" dirty="0" smtClean="0"/>
              <a:t>V </a:t>
            </a:r>
            <a:r>
              <a:rPr lang="cs-CZ" sz="2800" dirty="0"/>
              <a:t>současnosti v ČR není stálá scéna mimického divadla, jako tomu bylo za dob Ladislava Fialky (Divadlo Na Zábradlí). </a:t>
            </a:r>
            <a:endParaRPr lang="cs-CZ" sz="2800" dirty="0" smtClean="0"/>
          </a:p>
          <a:p>
            <a:pPr algn="ctr"/>
            <a:r>
              <a:rPr lang="cs-CZ" sz="2800" dirty="0" smtClean="0"/>
              <a:t>Představení mimové inscenují </a:t>
            </a:r>
            <a:r>
              <a:rPr lang="cs-CZ" sz="2800" dirty="0"/>
              <a:t>na různých scénách, nebo v industriálních prostorách. </a:t>
            </a:r>
            <a:endParaRPr lang="cs-CZ" sz="2800" dirty="0" smtClean="0"/>
          </a:p>
          <a:p>
            <a:pPr algn="ctr"/>
            <a:r>
              <a:rPr lang="cs-CZ" sz="2800" dirty="0" smtClean="0"/>
              <a:t>Nejznámější je DIVADLO GAG Borise </a:t>
            </a:r>
            <a:r>
              <a:rPr lang="cs-CZ" sz="2800" dirty="0"/>
              <a:t>Hybnera.</a:t>
            </a:r>
          </a:p>
        </p:txBody>
      </p:sp>
    </p:spTree>
    <p:extLst>
      <p:ext uri="{BB962C8B-B14F-4D97-AF65-F5344CB8AC3E}">
        <p14:creationId xmlns:p14="http://schemas.microsoft.com/office/powerpoint/2010/main" val="302383346"/>
      </p:ext>
    </p:extLst>
  </p:cSld>
  <p:clrMapOvr>
    <a:masterClrMapping/>
  </p:clrMapOvr>
  <p:transition spd="slow" advTm="15585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1052513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r>
              <a:rPr lang="cs-CZ" sz="2000" smtClean="0"/>
              <a:t>Název projektu : Objevujeme svět kolem nás</a:t>
            </a:r>
            <a:br>
              <a:rPr lang="cs-CZ" sz="2000" smtClean="0"/>
            </a:br>
            <a:r>
              <a:rPr lang="cs-CZ" sz="2000" smtClean="0"/>
              <a:t>Reg. číslo projektu: CZ.1.07/1.4.00/21.2040</a:t>
            </a:r>
            <a:endParaRPr lang="cs-CZ" sz="20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79388" y="3429000"/>
            <a:ext cx="8229600" cy="201612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Autor : Renata Smyčková, ZŠ a MŠ Nová, Ústí n. L.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Období vytvoření výukového materiálu:  březen 2012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Vzdělávací obor: člověk a umění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Anotace: Prezentace určená pro seznámení s různými hudebními žánry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Očekávaný výstup: žák poznává historii i současnost pantomimy, hledá souvislosti mezi realitou a divadelním představením. Vnímá hudbu a její možnosti vyjádření pohybem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Char char="o"/>
            </a:pPr>
            <a:r>
              <a:rPr lang="cs-CZ" sz="1400" dirty="0" smtClean="0">
                <a:effectLst/>
              </a:rPr>
              <a:t>Jazyk:  Čeština</a:t>
            </a:r>
            <a:endParaRPr lang="cs-CZ" sz="1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75888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79388" y="260648"/>
            <a:ext cx="8713092" cy="318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u="sng" dirty="0"/>
              <a:t>Použité zdroje:</a:t>
            </a:r>
            <a:r>
              <a:rPr lang="cs-CZ" dirty="0"/>
              <a:t> </a:t>
            </a:r>
          </a:p>
          <a:p>
            <a:r>
              <a:rPr lang="cs-CZ" sz="1400" dirty="0" smtClean="0"/>
              <a:t>Wikipedie </a:t>
            </a:r>
            <a:r>
              <a:rPr lang="cs-CZ" sz="1400" dirty="0"/>
              <a:t>– otevřená encyklopedie  </a:t>
            </a:r>
            <a:endParaRPr lang="cs-CZ" sz="14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cs-CZ" sz="1600" u="sng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cs-CZ" sz="1600" u="sng" dirty="0" smtClean="0"/>
              <a:t>Zdroje </a:t>
            </a:r>
            <a:r>
              <a:rPr lang="cs-CZ" sz="1600" u="sng" dirty="0"/>
              <a:t>obrázků</a:t>
            </a:r>
            <a:r>
              <a:rPr lang="cs-CZ" sz="1600" u="sng" dirty="0" smtClean="0"/>
              <a:t>:</a:t>
            </a:r>
            <a:endParaRPr lang="cs-CZ" sz="1600" u="sng" dirty="0"/>
          </a:p>
          <a:p>
            <a:pPr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</a:t>
            </a:r>
            <a:r>
              <a:rPr lang="cs-CZ" sz="1400" dirty="0" smtClean="0"/>
              <a:t>2012-03-01</a:t>
            </a:r>
            <a:r>
              <a:rPr lang="cs-CZ" sz="1400" dirty="0"/>
              <a:t>]. Dostupný pod licencí public domain na </a:t>
            </a:r>
            <a:r>
              <a:rPr lang="cs-CZ" sz="1400" dirty="0" smtClean="0"/>
              <a:t>WWW</a:t>
            </a:r>
            <a:r>
              <a:rPr lang="cs-CZ" sz="1400" dirty="0"/>
              <a:t>: http://cs.wikipedia.org/wiki/Soubor:Jean_%2B_Brigitte_Soubeyran_Im_Zirkus.JPG</a:t>
            </a:r>
            <a:endParaRPr lang="cs-CZ" sz="14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 [</a:t>
            </a:r>
            <a:r>
              <a:rPr lang="cs-CZ" sz="1400" dirty="0"/>
              <a:t>cit. 2012-03-01]. Dostupný pod licencí public domain na WWW: http://cs.wikipedia.org/wiki/Soubor:Jean-Gaspard_Deburau.jpg </a:t>
            </a:r>
            <a:endParaRPr lang="cs-CZ" sz="14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http://cs.wikipedia.org/wiki/Soubor:Sv%C4%9Bt_knihy_2009_-_Boris_Hybner.jpg </a:t>
            </a:r>
            <a:r>
              <a:rPr lang="cs-CZ" sz="1400" dirty="0" smtClean="0"/>
              <a:t>[</a:t>
            </a:r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cit</a:t>
            </a:r>
            <a:r>
              <a:rPr lang="cs-CZ" sz="1400" dirty="0"/>
              <a:t>. 2012-03-01]. Dostupný pod licencí public domain na WWW: http://cs.wikipedia.org/wiki/Soubor:Bolek_Polivka.jpg </a:t>
            </a:r>
            <a:endParaRPr lang="cs-CZ" sz="1400" dirty="0" smtClean="0"/>
          </a:p>
          <a:p>
            <a:pPr>
              <a:lnSpc>
                <a:spcPct val="90000"/>
              </a:lnSpc>
              <a:buFont typeface="+mj-lt"/>
              <a:buAutoNum type="arabicPeriod"/>
              <a:defRPr/>
            </a:pPr>
            <a:r>
              <a:rPr lang="cs-CZ" sz="1400" dirty="0" smtClean="0"/>
              <a:t>[</a:t>
            </a:r>
            <a:r>
              <a:rPr lang="cs-CZ" sz="1400" dirty="0"/>
              <a:t>cit. 2012-03-01]. Dostupný pod licencí public domain na WWW: http://cs.wikipedia.org/wiki/Soubor:Living_statue_Vienna.jpg</a:t>
            </a:r>
            <a:endParaRPr lang="cs-CZ" sz="14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62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051720" y="1700808"/>
            <a:ext cx="4608512" cy="13684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P</a:t>
            </a:r>
            <a:r>
              <a:rPr lang="cs-CZ" dirty="0" smtClean="0"/>
              <a:t>ANTOMIMA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955">
        <p:circle/>
      </p:transition>
    </mc:Choice>
    <mc:Fallback xmlns="">
      <p:transition spd="slow" advTm="895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LBm1M3DBNY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15616" y="1052736"/>
            <a:ext cx="6492891" cy="48696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2375709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908720"/>
            <a:ext cx="4392488" cy="5040313"/>
          </a:xfrm>
        </p:spPr>
        <p:txBody>
          <a:bodyPr/>
          <a:lstStyle/>
          <a:p>
            <a:pPr algn="ctr">
              <a:buNone/>
              <a:defRPr/>
            </a:pPr>
            <a:r>
              <a:rPr lang="cs-CZ" sz="2800" dirty="0"/>
              <a:t>Pantomima </a:t>
            </a:r>
            <a:r>
              <a:rPr lang="cs-CZ" sz="2800" dirty="0" smtClean="0"/>
              <a:t>(dříve také němohra) </a:t>
            </a:r>
            <a:r>
              <a:rPr lang="cs-CZ" sz="2800" dirty="0"/>
              <a:t>je divadelní způsob vyjádření pomocí mimiky a gestikulace s prvky tance, to vše bez použití hlasu. </a:t>
            </a:r>
            <a:endParaRPr lang="cs-CZ" sz="2800" dirty="0" smtClean="0"/>
          </a:p>
          <a:p>
            <a:pPr algn="ctr">
              <a:buNone/>
              <a:defRPr/>
            </a:pPr>
            <a:r>
              <a:rPr lang="cs-CZ" sz="2800" dirty="0" smtClean="0"/>
              <a:t>Herci </a:t>
            </a:r>
            <a:r>
              <a:rPr lang="cs-CZ" sz="2800" dirty="0"/>
              <a:t>se nazývají </a:t>
            </a:r>
            <a:r>
              <a:rPr lang="cs-CZ" sz="2800" dirty="0" smtClean="0"/>
              <a:t>mimové.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8166974" y="6289936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obr.1</a:t>
            </a:r>
            <a:endParaRPr lang="cs-CZ" sz="1400" dirty="0"/>
          </a:p>
        </p:txBody>
      </p:sp>
    </p:spTree>
    <p:custDataLst>
      <p:tags r:id="rId1"/>
    </p:custDataLst>
  </p:cSld>
  <p:clrMapOvr>
    <a:masterClrMapping/>
  </p:clrMapOvr>
  <p:transition spd="slow" advTm="12917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172752"/>
            <a:ext cx="5256584" cy="4320480"/>
          </a:xfrm>
        </p:spPr>
        <p:txBody>
          <a:bodyPr/>
          <a:lstStyle/>
          <a:p>
            <a:pPr algn="ctr">
              <a:buNone/>
              <a:defRPr/>
            </a:pPr>
            <a:r>
              <a:rPr lang="cs-CZ" sz="2800" dirty="0"/>
              <a:t>Pantomima se stala oblíbenou ve Francii konce 18. století, nejvýznamnějším evropským mimem tohoto období byl (v českém Kolíně narozený) Jean </a:t>
            </a:r>
            <a:r>
              <a:rPr lang="cs-CZ" sz="2800" dirty="0" err="1"/>
              <a:t>Gaspard</a:t>
            </a:r>
            <a:r>
              <a:rPr lang="cs-CZ" sz="2800" dirty="0"/>
              <a:t> </a:t>
            </a:r>
            <a:r>
              <a:rPr lang="cs-CZ" sz="2800" dirty="0" err="1"/>
              <a:t>Deburau</a:t>
            </a:r>
            <a:r>
              <a:rPr lang="cs-CZ" sz="2800" dirty="0"/>
              <a:t>. </a:t>
            </a:r>
            <a:endParaRPr lang="cs-CZ" sz="28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8244408" y="5805264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obr.2</a:t>
            </a:r>
            <a:endParaRPr lang="cs-CZ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58" y="1412776"/>
            <a:ext cx="27622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slow" advTm="19875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M_Kv0KEkfg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79712" y="1700808"/>
            <a:ext cx="4908376" cy="3681282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455304" y="332656"/>
            <a:ext cx="81491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800" dirty="0">
                <a:solidFill>
                  <a:srgbClr val="FFFFFF"/>
                </a:solidFill>
              </a:rPr>
              <a:t>Známí čeští mimové jsou například: </a:t>
            </a:r>
          </a:p>
          <a:p>
            <a:pPr lvl="0" algn="ctr"/>
            <a:r>
              <a:rPr lang="cs-CZ" sz="2800" u="sng" dirty="0">
                <a:solidFill>
                  <a:srgbClr val="FFFFFF"/>
                </a:solidFill>
                <a:hlinkClick r:id="rId4"/>
              </a:rPr>
              <a:t>Jaroslav Čejka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4576873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bWxHxxWAkA?version=3&amp;hl=cs_CZ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47664" y="1916832"/>
            <a:ext cx="5364427" cy="402332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3005883" y="882298"/>
            <a:ext cx="2461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u="sng" dirty="0">
                <a:solidFill>
                  <a:srgbClr val="FFFFFF"/>
                </a:solidFill>
                <a:hlinkClick r:id="rId4"/>
              </a:rPr>
              <a:t>Ladislav Fialka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04740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0466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u="sng" dirty="0" smtClean="0"/>
              <a:t>Boris Hybner </a:t>
            </a:r>
            <a:endParaRPr lang="cs-CZ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9" b="100000" l="750" r="100000">
                        <a14:backgroundMark x1="98250" y1="59528" x2="98250" y2="59528"/>
                        <a14:backgroundMark x1="89250" y1="58685" x2="89250" y2="58685"/>
                        <a14:backgroundMark x1="84750" y1="58685" x2="84750" y2="58685"/>
                        <a14:backgroundMark x1="77500" y1="7083" x2="77500" y2="7083"/>
                        <a14:backgroundMark x1="98125" y1="22597" x2="98125" y2="22597"/>
                        <a14:backgroundMark x1="97625" y1="45700" x2="97625" y2="45700"/>
                        <a14:backgroundMark x1="86875" y1="54806" x2="86875" y2="54806"/>
                        <a14:backgroundMark x1="8500" y1="78921" x2="8500" y2="78921"/>
                        <a14:backgroundMark x1="11250" y1="76054" x2="11250" y2="76054"/>
                        <a14:backgroundMark x1="74125" y1="1855" x2="80750" y2="12479"/>
                        <a14:backgroundMark x1="94375" y1="10961" x2="94375" y2="109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648" y="1655560"/>
            <a:ext cx="6978352" cy="517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520244"/>
            <a:ext cx="6032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011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548680"/>
            <a:ext cx="7992888" cy="1224136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cs-CZ" sz="2800" u="sng" dirty="0" smtClean="0"/>
              <a:t>Bolek Polívka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516216" y="6387231"/>
            <a:ext cx="574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smtClean="0"/>
              <a:t>obr.4</a:t>
            </a:r>
            <a:endParaRPr lang="cs-CZ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18984"/>
            <a:ext cx="4486275" cy="571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1723868"/>
      </p:ext>
    </p:extLst>
  </p:cSld>
  <p:clrMapOvr>
    <a:masterClrMapping/>
  </p:clrMapOvr>
  <p:transition spd="slow" advTm="19875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5|6.2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6.5|6.2|1.9"/>
</p:tagLst>
</file>

<file path=ppt/theme/theme1.xml><?xml version="1.0" encoding="utf-8"?>
<a:theme xmlns:a="http://schemas.openxmlformats.org/drawingml/2006/main" name="Motiv1">
  <a:themeElements>
    <a:clrScheme name="Opona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Opon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ona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ona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ona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368</Words>
  <Application>Microsoft Office PowerPoint</Application>
  <PresentationFormat>Předvádění na obrazovce (4:3)</PresentationFormat>
  <Paragraphs>40</Paragraphs>
  <Slides>14</Slides>
  <Notes>0</Notes>
  <HiddenSlides>0</HiddenSlides>
  <MMClips>3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Motiv1</vt:lpstr>
      <vt:lpstr>Tento vzdělávací materiál vznikl  v rámci projektu EU – peníze školám</vt:lpstr>
      <vt:lpstr>PANTOMIMA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YTANER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Hudba a divadlo</dc:title>
  <dc:creator>Renata Smyčková</dc:creator>
  <cp:lastModifiedBy>R. Smyčková</cp:lastModifiedBy>
  <cp:revision>48</cp:revision>
  <dcterms:created xsi:type="dcterms:W3CDTF">2010-05-16T11:27:12Z</dcterms:created>
  <dcterms:modified xsi:type="dcterms:W3CDTF">2013-07-16T13:54:08Z</dcterms:modified>
</cp:coreProperties>
</file>