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6" r:id="rId2"/>
    <p:sldId id="256" r:id="rId3"/>
    <p:sldId id="257" r:id="rId4"/>
    <p:sldId id="277" r:id="rId5"/>
    <p:sldId id="271" r:id="rId6"/>
    <p:sldId id="268" r:id="rId7"/>
    <p:sldId id="275" r:id="rId8"/>
    <p:sldId id="281" r:id="rId9"/>
    <p:sldId id="273" r:id="rId10"/>
    <p:sldId id="282" r:id="rId11"/>
    <p:sldId id="270" r:id="rId12"/>
    <p:sldId id="285" r:id="rId13"/>
    <p:sldId id="272" r:id="rId14"/>
    <p:sldId id="276" r:id="rId15"/>
    <p:sldId id="280" r:id="rId16"/>
    <p:sldId id="278" r:id="rId17"/>
    <p:sldId id="27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1162A1-DFF3-4185-8943-C9410879AF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/>
      <p:bldP spid="514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4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88567-F1AA-4EDC-BDDA-5CD87D8BAF5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362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1D8D67-C4AB-4B8E-B38F-9B74C1AFB1D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726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AE337A-D3F0-4CD4-B108-963A8ED6F03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0550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7D56DC-C4C4-4758-8EA5-A0953973BA1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06512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21CB3-1EA9-4B5D-995D-0372DE69276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7704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DA2C39-0CDF-4CE2-8562-8959EF72A29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755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5071F9-59BC-4DD2-848D-B879320A3F4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6560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EA3A1F-F8F0-4AA0-8735-56605C39C5D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432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E19193-88CF-4068-BB5B-C9298427863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13063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247362-A3C4-417A-8B71-82340A2049B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3942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0218001-16C9-4FA0-B230-979D12E62DB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YUZ8V7_qOgU?version=3&amp;hl=cs_CZ" TargetMode="External"/><Relationship Id="rId4" Type="http://schemas.openxmlformats.org/officeDocument/2006/relationships/hyperlink" Target="http://www.youtube.com/watch?v=YUZ8V7_qOgU&amp;feature=relat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ranz_Leh%C3%A1r" TargetMode="Externa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hyperlink" Target="http://www.youtube.com/watch?v=gkVSI85C9_M" TargetMode="External"/><Relationship Id="rId5" Type="http://schemas.openxmlformats.org/officeDocument/2006/relationships/hyperlink" Target="http://www.youtube.com/watch?v=Pa58TdbRGJ4&amp;feature=related" TargetMode="External"/><Relationship Id="rId4" Type="http://schemas.openxmlformats.org/officeDocument/2006/relationships/hyperlink" Target="http://www.youtube.com/watch?v=MhgeNWpAPkw&amp;feature=relate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MhgeNWpAPkw?version=3&amp;hl=cs_CZ" TargetMode="External"/><Relationship Id="rId4" Type="http://schemas.openxmlformats.org/officeDocument/2006/relationships/hyperlink" Target="http://www.youtube.com/watch?v=MhgeNWpAPkw&amp;feature=relate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://www.youtube.com/v/mbnc7l5bu5w?version=3&amp;hl=cs_CZ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image" Target="../media/image6.jpeg"/><Relationship Id="rId4" Type="http://schemas.openxmlformats.org/officeDocument/2006/relationships/hyperlink" Target="http://www.youtube.com/watch?v=mbnc7l5bu5w&amp;feature=related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://www.youtube.com/v/b_9feu_9SSo?version=3&amp;hl=cs_CZ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hyperlink" Target="http://www.youtube.com/watch?v=b_9feu_9SS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Jacques_Offenbach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juvjwUKLx8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PjuvjwUKLx8?version=3&amp;hl=cs_CZ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5/5d/Johann_Strauss_II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hyperlink" Target="http://cs.wikipedia.org/wiki/Johann_Strauss_mlad%C5%A1%C3%AD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YUZ8V7_qOgU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2168" y="1052736"/>
            <a:ext cx="7200000" cy="5400000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  <p:sp>
        <p:nvSpPr>
          <p:cNvPr id="3" name="Obdélník 2"/>
          <p:cNvSpPr/>
          <p:nvPr/>
        </p:nvSpPr>
        <p:spPr>
          <a:xfrm>
            <a:off x="3499266" y="481716"/>
            <a:ext cx="224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hlinkClick r:id="rId4"/>
              </a:rPr>
              <a:t>Cikánský baron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102745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2963" y="1773238"/>
            <a:ext cx="5761037" cy="3860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>
                <a:hlinkClick r:id="rId3"/>
              </a:rPr>
              <a:t>Franz </a:t>
            </a:r>
            <a:r>
              <a:rPr lang="cs-CZ" sz="2800" dirty="0" err="1">
                <a:hlinkClick r:id="rId3"/>
              </a:rPr>
              <a:t>Lehár</a:t>
            </a:r>
            <a:r>
              <a:rPr lang="cs-CZ" sz="2800" dirty="0">
                <a:hlinkClick r:id="rId3"/>
              </a:rPr>
              <a:t> </a:t>
            </a:r>
            <a:r>
              <a:rPr lang="cs-CZ" sz="2800" dirty="0"/>
              <a:t>(1870 – 1948)</a:t>
            </a:r>
          </a:p>
          <a:p>
            <a:pPr algn="ctr"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 smtClean="0">
                <a:hlinkClick r:id="rId4"/>
              </a:rPr>
              <a:t>Veselá vdova</a:t>
            </a: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>
                <a:hlinkClick r:id="rId5"/>
              </a:rPr>
              <a:t>Země úsměvů</a:t>
            </a: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 err="1">
                <a:hlinkClick r:id="rId6"/>
              </a:rPr>
              <a:t>Paganinni</a:t>
            </a:r>
            <a:endParaRPr lang="cs-CZ" sz="2800" dirty="0"/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65992" y="5789890"/>
            <a:ext cx="68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3344" y="557120"/>
            <a:ext cx="4143375" cy="5448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advTm="22735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hgeNWpAPkw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7584" y="1052736"/>
            <a:ext cx="7200000" cy="5400000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  <p:sp>
        <p:nvSpPr>
          <p:cNvPr id="3" name="Obdélník 2"/>
          <p:cNvSpPr/>
          <p:nvPr/>
        </p:nvSpPr>
        <p:spPr>
          <a:xfrm>
            <a:off x="3416573" y="368496"/>
            <a:ext cx="1943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cs-CZ" sz="2400" dirty="0">
                <a:hlinkClick r:id="rId4"/>
              </a:rPr>
              <a:t>Veselá vdova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230465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620688"/>
            <a:ext cx="7354887" cy="50403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/>
              <a:t>Opereta u nás začala získávat oblibu od 20. let XX</a:t>
            </a:r>
            <a:r>
              <a:rPr lang="cs-CZ" sz="2800" dirty="0" smtClean="0"/>
              <a:t>. století </a:t>
            </a:r>
            <a:r>
              <a:rPr lang="cs-CZ" sz="2800" dirty="0"/>
              <a:t>a tato obliba přetrvala prakticky až do devadesátých let, kdy ji vystřídal muzikál. 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Bylo to jistě ovlivněno i tím, že řada českých skladatelů přispěla k věhlasu operety v celosvětovém měřítku. 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Namátkou můžeme jmenovat Oskara Nedbala (Polská krev)  či Rudolfa Frimla (Rose Marie).</a:t>
            </a:r>
          </a:p>
        </p:txBody>
      </p:sp>
    </p:spTree>
    <p:custDataLst>
      <p:tags r:id="rId1"/>
    </p:custDataLst>
  </p:cSld>
  <p:clrMapOvr>
    <a:masterClrMapping/>
  </p:clrMapOvr>
  <p:transition advTm="11531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solidFill>
                  <a:schemeClr val="tx1"/>
                </a:solidFill>
              </a:rPr>
              <a:t>Namátkou můžeme jmenovat: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536476" y="1484784"/>
            <a:ext cx="4038600" cy="110872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dirty="0"/>
              <a:t>Oskar Nedbal </a:t>
            </a:r>
          </a:p>
          <a:p>
            <a:pPr algn="ctr">
              <a:buFont typeface="Wingdings" pitchFamily="2" charset="2"/>
              <a:buNone/>
            </a:pPr>
            <a:r>
              <a:rPr lang="cs-CZ" dirty="0" smtClean="0">
                <a:hlinkClick r:id="rId4"/>
              </a:rPr>
              <a:t>Polská krev</a:t>
            </a:r>
            <a:endParaRPr lang="cs-CZ" dirty="0" smtClean="0"/>
          </a:p>
          <a:p>
            <a:pPr algn="ctr">
              <a:buFont typeface="Wingdings" pitchFamily="2" charset="2"/>
              <a:buNone/>
            </a:pPr>
            <a:endParaRPr lang="cs-CZ" dirty="0"/>
          </a:p>
        </p:txBody>
      </p:sp>
      <p:pic>
        <p:nvPicPr>
          <p:cNvPr id="44043" name="Picture 11" descr="09p0756_oskar_nedb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606" y="1700808"/>
            <a:ext cx="311227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6657058" y="5828204"/>
            <a:ext cx="68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  <p:pic>
        <p:nvPicPr>
          <p:cNvPr id="2" name="mbnc7l5bu5w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323527" y="2806645"/>
            <a:ext cx="4680000" cy="3510000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</p:spTree>
    <p:custDataLst>
      <p:tags r:id="rId1"/>
    </p:custData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677915" y="1072871"/>
            <a:ext cx="4038600" cy="1204001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dirty="0"/>
              <a:t>Rudolf Friml</a:t>
            </a:r>
          </a:p>
          <a:p>
            <a:pPr algn="ctr">
              <a:buFont typeface="Wingdings" pitchFamily="2" charset="2"/>
              <a:buNone/>
            </a:pPr>
            <a:r>
              <a:rPr lang="cs-CZ" dirty="0">
                <a:hlinkClick r:id="rId4"/>
              </a:rPr>
              <a:t>Rose </a:t>
            </a:r>
            <a:r>
              <a:rPr lang="cs-CZ" dirty="0" smtClean="0">
                <a:hlinkClick r:id="rId4"/>
              </a:rPr>
              <a:t>Marie</a:t>
            </a:r>
            <a:endParaRPr lang="cs-CZ" dirty="0" smtClean="0"/>
          </a:p>
          <a:p>
            <a:pPr algn="ctr">
              <a:buFont typeface="Wingdings" pitchFamily="2" charset="2"/>
              <a:buNone/>
            </a:pPr>
            <a:endParaRPr lang="cs-CZ" dirty="0"/>
          </a:p>
        </p:txBody>
      </p:sp>
      <p:pic>
        <p:nvPicPr>
          <p:cNvPr id="44045" name="Picture 13" descr="friml_rudolf1__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44" y="506542"/>
            <a:ext cx="3161219" cy="438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_9feu_9SSo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67544" y="2701534"/>
            <a:ext cx="4680000" cy="3510000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813381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 březen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</a:t>
            </a:r>
            <a:r>
              <a:rPr lang="cs-CZ" sz="1400" smtClean="0">
                <a:effectLst/>
              </a:rPr>
              <a:t>: Člověk a umění</a:t>
            </a:r>
            <a:endParaRPr lang="cs-CZ" sz="1400" dirty="0" smtClean="0">
              <a:effectLst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s různými hudebními žánry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poznává historii i současnost operety, objasní její vznik i význam.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90979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23528" y="908720"/>
            <a:ext cx="792100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u="sng" dirty="0"/>
              <a:t>Použité zdroje:</a:t>
            </a:r>
            <a:r>
              <a:rPr lang="cs-CZ" dirty="0"/>
              <a:t> </a:t>
            </a:r>
          </a:p>
          <a:p>
            <a:r>
              <a:rPr lang="cs-CZ" sz="1400" dirty="0" smtClean="0"/>
              <a:t>Wikipedie </a:t>
            </a:r>
            <a:r>
              <a:rPr lang="cs-CZ" sz="1400" dirty="0"/>
              <a:t>– otevřená encyklopedie  </a:t>
            </a:r>
            <a:endParaRPr lang="cs-CZ" sz="1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600" u="sng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600" u="sng" dirty="0" smtClean="0"/>
              <a:t>Zdroje </a:t>
            </a:r>
            <a:r>
              <a:rPr lang="cs-CZ" sz="1600" u="sng" dirty="0"/>
              <a:t>obrázků</a:t>
            </a:r>
            <a:r>
              <a:rPr lang="cs-CZ" sz="1600" u="sng" dirty="0" smtClean="0"/>
              <a:t>:</a:t>
            </a:r>
            <a:endParaRPr lang="cs-CZ" sz="1600" u="sng" dirty="0"/>
          </a:p>
          <a:p>
            <a:pPr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</a:t>
            </a:r>
            <a:r>
              <a:rPr lang="cs-CZ" sz="1400" dirty="0"/>
              <a:t>cit. </a:t>
            </a:r>
            <a:r>
              <a:rPr lang="cs-CZ" sz="1400" dirty="0" smtClean="0"/>
              <a:t>2012-03-01</a:t>
            </a:r>
            <a:r>
              <a:rPr lang="cs-CZ" sz="1400" dirty="0"/>
              <a:t>]. Dostupný pod licencí public domain na </a:t>
            </a:r>
            <a:r>
              <a:rPr lang="cs-CZ" sz="1400" dirty="0" smtClean="0"/>
              <a:t>WWW</a:t>
            </a:r>
            <a:r>
              <a:rPr lang="cs-CZ" sz="1400" dirty="0"/>
              <a:t>: http://cs.wikipedia.org/wiki/Soubor:Jacques_Offenbach_01.jpg </a:t>
            </a:r>
            <a:endParaRPr lang="cs-CZ" sz="1400" dirty="0" smtClean="0"/>
          </a:p>
          <a:p>
            <a:pPr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 [</a:t>
            </a:r>
            <a:r>
              <a:rPr lang="cs-CZ" sz="1400" dirty="0"/>
              <a:t>cit. 2012-03-01]. Dostupný pod licencí public domain na WWW: http://cs.wikipedia.org/wiki/Soubor:Johann_Strauss_II.jpg </a:t>
            </a:r>
            <a:endParaRPr lang="cs-CZ" sz="1400" dirty="0" smtClean="0"/>
          </a:p>
          <a:p>
            <a:pPr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</a:t>
            </a:r>
            <a:r>
              <a:rPr lang="cs-CZ" sz="1400" dirty="0"/>
              <a:t>cit. 2012-03-01]. Dostupný pod licencí public domain na WWW: http://cs.wikipedia.org/wiki/Soubor:Franz_Leh%C3%A1r_01.jpg </a:t>
            </a:r>
            <a:endParaRPr lang="cs-CZ" sz="1400" dirty="0" smtClean="0"/>
          </a:p>
          <a:p>
            <a:pPr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sz="1400" dirty="0" smtClean="0"/>
              <a:t>[</a:t>
            </a:r>
            <a:r>
              <a:rPr lang="cs-CZ" sz="1400" dirty="0"/>
              <a:t>cit. 2012-03-01]. Dostupný pod licencí public domain na WWW: http://</a:t>
            </a:r>
            <a:r>
              <a:rPr lang="cs-CZ" sz="1400" dirty="0" smtClean="0"/>
              <a:t>cs.wikipedia.org/wiki/Soubor:Oskar_Nedbal.jpg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72214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OPERETA</a:t>
            </a:r>
          </a:p>
        </p:txBody>
      </p:sp>
    </p:spTree>
  </p:cSld>
  <p:clrMapOvr>
    <a:masterClrMapping/>
  </p:clrMapOvr>
  <p:transition advTm="661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561263" cy="46799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/>
              <a:t>Opereta je hudebně-dramatický divadelní útvar ve kterém se střídá mluvené slovo se zpěvem. Jedná se vlastně o kombinaci klasické divadelní činohry s operou. </a:t>
            </a:r>
          </a:p>
          <a:p>
            <a:pPr algn="ctr">
              <a:buFont typeface="Wingdings" pitchFamily="2" charset="2"/>
              <a:buNone/>
            </a:pPr>
            <a:r>
              <a:rPr lang="cs-CZ" sz="2800"/>
              <a:t>Přestože původ slova opereta je italský (operetta = malá opera), počátky tohoto žánru najdeme spíš ve Francii. </a:t>
            </a:r>
          </a:p>
          <a:p>
            <a:pPr algn="ctr">
              <a:buFont typeface="Wingdings" pitchFamily="2" charset="2"/>
              <a:buNone/>
            </a:pPr>
            <a:r>
              <a:rPr lang="cs-CZ" sz="2800"/>
              <a:t>Opereta je ve své původní formě v podstatě lehčí a zábavnější opera (tzv. komická opera).</a:t>
            </a:r>
          </a:p>
        </p:txBody>
      </p:sp>
    </p:spTree>
    <p:custDataLst>
      <p:tags r:id="rId1"/>
    </p:custDataLst>
  </p:cSld>
  <p:clrMapOvr>
    <a:masterClrMapping/>
  </p:clrMapOvr>
  <p:transition advTm="15438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229600" cy="59055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Operety bývají někdy považovány za umělecký žánr ne příliš hodnotné popřípadě i zastaralé lidové zábavy.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I v této hudební oblasti je ale možno najít velmi podařené kusy, a to jak po hudební, tak i po dramatické stránce.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Nehledě na to, že i některé dnes všeobecně uznávané opery byly původně vytvořeny jako operety - např. Smetanova národní opera Prodaná nevěsta byla původně vytvořena jako opereta a v operu byla autorem teprve během doby postupně dotvořena.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/>
              <a:t>(V původní verzi je toto dílo v současné době uváděno v SDOB).</a:t>
            </a:r>
          </a:p>
        </p:txBody>
      </p:sp>
    </p:spTree>
    <p:custDataLst>
      <p:tags r:id="rId1"/>
    </p:custDataLst>
  </p:cSld>
  <p:clrMapOvr>
    <a:masterClrMapping/>
  </p:clrMapOvr>
  <p:transition advTm="21046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7859712" cy="4895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/>
              <a:t>Můžeme ji považovat za nepřímého předchůdce dnešního muzikálu, kterému je také nejvíce podobná. 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Vlastní operetní představení velmi často námětově čerpá z činoherního žánru komedie, která byla vhodně  doplněna písněmi (áriemi) a dalšími doprovodnými hudebními skladbami a tanečními čísly. 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Samotný děj operety pak bývá rozdělen do několika  částí (dějství, jednání).</a:t>
            </a:r>
          </a:p>
          <a:p>
            <a:pPr algn="ctr">
              <a:buFont typeface="Wingdings" pitchFamily="2" charset="2"/>
              <a:buNone/>
            </a:pPr>
            <a:endParaRPr lang="cs-CZ" sz="2800" dirty="0"/>
          </a:p>
        </p:txBody>
      </p:sp>
    </p:spTree>
    <p:custDataLst>
      <p:tags r:id="rId1"/>
    </p:custDataLst>
  </p:cSld>
  <p:clrMapOvr>
    <a:masterClrMapping/>
  </p:clrMapOvr>
  <p:transition advTm="814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704087" cy="37449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/>
              <a:t>Není jednoduché odhadovat budoucí vývoj tohoto zábavného žánru.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Prozatím se zdá, že jeho vývoj je již definitivně a zcela uzavřen s tím, že všechny hlavní společenské funkce převzal po operetě muzikálový žánr.</a:t>
            </a:r>
          </a:p>
        </p:txBody>
      </p:sp>
    </p:spTree>
    <p:custDataLst>
      <p:tags r:id="rId1"/>
    </p:custDataLst>
  </p:cSld>
  <p:clrMapOvr>
    <a:masterClrMapping/>
  </p:clrMapOvr>
  <p:transition advTm="17702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1880" y="332656"/>
            <a:ext cx="4967932" cy="6120656"/>
          </a:xfrm>
        </p:spPr>
        <p:txBody>
          <a:bodyPr/>
          <a:lstStyle/>
          <a:p>
            <a:pPr algn="ctr">
              <a:buNone/>
            </a:pPr>
            <a:r>
              <a:rPr lang="cs-CZ" sz="2800" dirty="0"/>
              <a:t>Nejznámější operety složili:</a:t>
            </a:r>
          </a:p>
          <a:p>
            <a:pPr algn="ctr">
              <a:buFont typeface="Wingdings" pitchFamily="2" charset="2"/>
              <a:buNone/>
            </a:pPr>
            <a:endParaRPr lang="cs-CZ" sz="2800" dirty="0" smtClean="0">
              <a:sym typeface="Wingdings" pitchFamily="2" charset="2"/>
              <a:hlinkClick r:id="rId3"/>
            </a:endParaRPr>
          </a:p>
          <a:p>
            <a:pPr algn="ctr">
              <a:buFont typeface="Wingdings" pitchFamily="2" charset="2"/>
              <a:buNone/>
            </a:pPr>
            <a:r>
              <a:rPr lang="cs-CZ" sz="2800" dirty="0" smtClean="0">
                <a:sym typeface="Wingdings" pitchFamily="2" charset="2"/>
                <a:hlinkClick r:id="rId3"/>
              </a:rPr>
              <a:t>Jacques </a:t>
            </a:r>
            <a:r>
              <a:rPr lang="cs-CZ" sz="2800" dirty="0" err="1">
                <a:sym typeface="Wingdings" pitchFamily="2" charset="2"/>
                <a:hlinkClick r:id="rId3"/>
              </a:rPr>
              <a:t>Offenbach</a:t>
            </a:r>
            <a:endParaRPr lang="cs-CZ" sz="2800" dirty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cs-CZ" sz="2800" dirty="0">
                <a:sym typeface="Wingdings" pitchFamily="2" charset="2"/>
              </a:rPr>
              <a:t>(1819 – 1880)</a:t>
            </a:r>
          </a:p>
          <a:p>
            <a:pPr algn="ctr">
              <a:buFont typeface="Wingdings" pitchFamily="2" charset="2"/>
              <a:buNone/>
            </a:pPr>
            <a:endParaRPr lang="cs-CZ" sz="2800" dirty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cs-CZ" sz="2000" dirty="0">
                <a:sym typeface="Wingdings" pitchFamily="2" charset="2"/>
              </a:rPr>
              <a:t>Z jeho více než 50 operet uvedeme pouze dvě u nás nejznámější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 smtClean="0">
                <a:sym typeface="Wingdings" pitchFamily="2" charset="2"/>
              </a:rPr>
              <a:t>Orfeus </a:t>
            </a:r>
            <a:r>
              <a:rPr lang="cs-CZ" sz="2800" dirty="0">
                <a:sym typeface="Wingdings" pitchFamily="2" charset="2"/>
              </a:rPr>
              <a:t>v podsvětí</a:t>
            </a:r>
          </a:p>
          <a:p>
            <a:pPr algn="ctr">
              <a:buFont typeface="Wingdings" pitchFamily="2" charset="2"/>
              <a:buNone/>
            </a:pPr>
            <a:r>
              <a:rPr lang="cs-CZ" sz="2800" dirty="0">
                <a:sym typeface="Wingdings" pitchFamily="2" charset="2"/>
              </a:rPr>
              <a:t>Krásná Helena</a:t>
            </a:r>
          </a:p>
        </p:txBody>
      </p:sp>
      <p:pic>
        <p:nvPicPr>
          <p:cNvPr id="43013" name="Picture 5" descr="offenbach-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68721"/>
            <a:ext cx="3312616" cy="428431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547664" y="5589240"/>
            <a:ext cx="68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advTm="28953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984213" y="461863"/>
            <a:ext cx="27834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cs-CZ" sz="2400" dirty="0" smtClean="0">
                <a:sym typeface="Wingdings" pitchFamily="2" charset="2"/>
                <a:hlinkClick r:id="rId3"/>
              </a:rPr>
              <a:t>Orfeus </a:t>
            </a:r>
            <a:r>
              <a:rPr lang="cs-CZ" sz="2400" dirty="0">
                <a:sym typeface="Wingdings" pitchFamily="2" charset="2"/>
                <a:hlinkClick r:id="rId3"/>
              </a:rPr>
              <a:t>v podsvětí</a:t>
            </a:r>
            <a:endParaRPr lang="cs-CZ" sz="2400" dirty="0">
              <a:sym typeface="Wingdings" pitchFamily="2" charset="2"/>
            </a:endParaRPr>
          </a:p>
        </p:txBody>
      </p:sp>
      <p:pic>
        <p:nvPicPr>
          <p:cNvPr id="4" name="PjuvjwUKLx8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75938" y="1124744"/>
            <a:ext cx="7200000" cy="5400000"/>
          </a:xfrm>
          <a:prstGeom prst="rect">
            <a:avLst/>
          </a:prstGeom>
          <a:ln w="10795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17145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409551655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Soubor:Johann Strauss II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57627"/>
            <a:ext cx="3909814" cy="50715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7544" y="293284"/>
            <a:ext cx="8280400" cy="6381750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>
                <a:hlinkClick r:id="rId5"/>
              </a:rPr>
              <a:t>Johann </a:t>
            </a:r>
            <a:r>
              <a:rPr lang="cs-CZ" sz="2800" dirty="0" err="1">
                <a:hlinkClick r:id="rId5"/>
              </a:rPr>
              <a:t>Strauss</a:t>
            </a:r>
            <a:r>
              <a:rPr lang="cs-CZ" sz="2800" dirty="0">
                <a:hlinkClick r:id="rId5"/>
              </a:rPr>
              <a:t> ml</a:t>
            </a:r>
            <a:r>
              <a:rPr lang="cs-CZ" sz="2800" dirty="0"/>
              <a:t>.(1825 – 1899)</a:t>
            </a:r>
          </a:p>
          <a:p>
            <a:pPr algn="ctr"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Netopýr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Cikánský baron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Vídeňská krev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04048" y="6344548"/>
            <a:ext cx="68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advTm="22672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1|3|4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.9|5.1|4.3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|1.3|1.2|1.5|8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8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8|10.4|4.5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5.7|4.3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1|2.4|6.5|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|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.9|5.1|4.3|9.8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746</TotalTime>
  <Words>543</Words>
  <Application>Microsoft Office PowerPoint</Application>
  <PresentationFormat>Předvádění na obrazovce (4:3)</PresentationFormat>
  <Paragraphs>65</Paragraphs>
  <Slides>17</Slides>
  <Notes>0</Notes>
  <HiddenSlides>0</HiddenSlides>
  <MMClips>5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Opona</vt:lpstr>
      <vt:lpstr>Tento vzdělávací materiál vznikl  v rámci projektu EU – peníze školám</vt:lpstr>
      <vt:lpstr>OPERETA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Namátkou můžeme jmenovat:</vt:lpstr>
      <vt:lpstr>Prezentace aplikace PowerPoint</vt:lpstr>
      <vt:lpstr>Prezentace aplikace PowerPoint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33</cp:revision>
  <dcterms:created xsi:type="dcterms:W3CDTF">2010-05-16T11:27:12Z</dcterms:created>
  <dcterms:modified xsi:type="dcterms:W3CDTF">2013-07-16T13:54:17Z</dcterms:modified>
</cp:coreProperties>
</file>