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0" r:id="rId2"/>
    <p:sldId id="256" r:id="rId3"/>
    <p:sldId id="257" r:id="rId4"/>
    <p:sldId id="277" r:id="rId5"/>
    <p:sldId id="271" r:id="rId6"/>
    <p:sldId id="268" r:id="rId7"/>
    <p:sldId id="272" r:id="rId8"/>
    <p:sldId id="269" r:id="rId9"/>
    <p:sldId id="273" r:id="rId10"/>
    <p:sldId id="270" r:id="rId11"/>
    <p:sldId id="275" r:id="rId12"/>
    <p:sldId id="276" r:id="rId13"/>
    <p:sldId id="274" r:id="rId14"/>
    <p:sldId id="278" r:id="rId15"/>
    <p:sldId id="279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7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6455D-6A18-45A3-A928-0E72DEF37D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594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95A28-5AD8-4117-8884-26D13933A0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9393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2AB49-CFDB-473C-9E19-FDBC2C0E63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71036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40330-0B54-4BF9-AC26-BB120343AD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82317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2D909-7578-4EDC-B283-D86691BC5B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1107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701F6-D996-42DE-ADC9-9A918AE3EB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72198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243BC-D0E4-4C1B-B285-0E3C827CE0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0209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40BCE-A7EE-4501-B364-02F4B81D5F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14486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5174E-144E-46AD-B266-38C1CE08B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0294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DCBD0-AA1F-4848-A649-433CD34101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8428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FE69F-483F-4836-B388-7637DDC2AE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2208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39473E1-E02C-417C-9C4B-6C6B70073B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/>
      <p:bldP spid="412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%C4%8C%C3%ADnsk%C3%A1_opera&amp;action=edit&amp;redlink=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hyperlink" Target="http://cs.wikipedia.org/wiki/Wolfgang_Amadeus_Mozar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Giuseppe_Verdi" TargetMode="External"/><Relationship Id="rId3" Type="http://schemas.openxmlformats.org/officeDocument/2006/relationships/hyperlink" Target="http://cs.wikipedia.org/wiki/Gioacchino_Rossini" TargetMode="External"/><Relationship Id="rId7" Type="http://schemas.openxmlformats.org/officeDocument/2006/relationships/hyperlink" Target="http://cs.wikipedia.org/wiki/Richard_Wagner" TargetMode="External"/><Relationship Id="rId2" Type="http://schemas.openxmlformats.org/officeDocument/2006/relationships/hyperlink" Target="http://cs.wikipedia.org/wiki/Bel_cant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Grand_opera" TargetMode="External"/><Relationship Id="rId5" Type="http://schemas.openxmlformats.org/officeDocument/2006/relationships/hyperlink" Target="http://cs.wikipedia.org/wiki/Vincenzo_Bellini" TargetMode="External"/><Relationship Id="rId4" Type="http://schemas.openxmlformats.org/officeDocument/2006/relationships/hyperlink" Target="http://cs.wikipedia.org/wiki/Gaetano_Donizetti" TargetMode="External"/><Relationship Id="rId9" Type="http://schemas.openxmlformats.org/officeDocument/2006/relationships/hyperlink" Target="http://cs.wikipedia.org/wiki/Bed%C5%99ich_Smetan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Verismus" TargetMode="External"/><Relationship Id="rId7" Type="http://schemas.openxmlformats.org/officeDocument/2006/relationships/hyperlink" Target="http://cs.wikipedia.org/wiki/Leo%C5%A1_Jan%C3%A1%C4%8Dek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://cs.wikipedia.org/wiki/Richard_Strauss" TargetMode="External"/><Relationship Id="rId5" Type="http://schemas.openxmlformats.org/officeDocument/2006/relationships/hyperlink" Target="http://cs.wikipedia.org/wiki/Giacomo_Puccini" TargetMode="External"/><Relationship Id="rId4" Type="http://schemas.openxmlformats.org/officeDocument/2006/relationships/hyperlink" Target="http://cs.wikipedia.org/wiki/Harmon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r>
              <a:rPr lang="cs-CZ" sz="4000" dirty="0" smtClean="0"/>
              <a:t>Tento vzdělávací materiál vznikl </a:t>
            </a:r>
            <a:br>
              <a:rPr lang="cs-CZ" sz="4000" dirty="0" smtClean="0"/>
            </a:br>
            <a:r>
              <a:rPr lang="cs-CZ" sz="4000" dirty="0" smtClean="0"/>
              <a:t>v rámci projektu EU – peníze školám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7182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260350"/>
            <a:ext cx="8688388" cy="65976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smtClean="0"/>
              <a:t>Postupně se seznámíme s nejvýznačnějšími tvůrci  ze zemí, kde opera získala největší oblibu.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smtClean="0"/>
              <a:t>Podíváme se také do nekrásnějších operních domů světa.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8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smtClean="0"/>
              <a:t>Protože opera byla a je oblíbeným žánrem i v našich zemích, nevynecháme ani naše autory a operní divadla, která jsou většinou velmi krásná.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8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smtClean="0"/>
              <a:t>Čeští skladatelé mají ve světě výborné jméno a mnoho našich oper je pravidelnou součástí repertoáru světových scén.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8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smtClean="0"/>
              <a:t>Stejně tak naši operní pěvci jsou na světových jevištích častými hosty.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400" smtClean="0"/>
          </a:p>
        </p:txBody>
      </p:sp>
    </p:spTree>
    <p:custDataLst>
      <p:tags r:id="rId1"/>
    </p:custDataLst>
  </p:cSld>
  <p:clrMapOvr>
    <a:masterClrMapping/>
  </p:clrMapOvr>
  <p:transition advTm="22735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7715250" cy="58324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/>
              <a:t>Kdo se podílí na operním představení?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/>
              <a:t>Každého určitě napadnou zpěváci – správně bychom měli říkat operní pěvci – sólisté. Mužské role jsou psány pro tenor, baryton či bas, mezi ženskými hlasy vévodí soprán, nemalou roli však mají i mezzosoprány a alty.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/>
              <a:t>Na jevišti je doplňuje operní sbor.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/>
              <a:t>Často jsou výstupy pěvců doplněny baletem.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/>
              <a:t>Trochu ukrytý – přesto ne utajený je orchestr. Jeho podíl na úspěšnosti představení je přímo lví </a:t>
            </a:r>
            <a:r>
              <a:rPr lang="cs-CZ" sz="2800" smtClean="0">
                <a:sym typeface="Wingdings" pitchFamily="2" charset="2"/>
              </a:rPr>
              <a:t>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smtClean="0">
              <a:sym typeface="Wingdings" pitchFamily="2" charset="2"/>
            </a:endParaRPr>
          </a:p>
        </p:txBody>
      </p:sp>
    </p:spTree>
    <p:custDataLst>
      <p:tags r:id="rId1"/>
    </p:custDataLst>
  </p:cSld>
  <p:clrMapOvr>
    <a:masterClrMapping/>
  </p:clrMapOvr>
  <p:transition advTm="28953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04664"/>
            <a:ext cx="8229600" cy="61926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sym typeface="Wingdings" pitchFamily="2" charset="2"/>
              </a:rPr>
              <a:t>O hudební stránku se stará korepetitor, sbormistr a především dirigent.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>
              <a:sym typeface="Wingdings" pitchFamily="2" charset="2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sym typeface="Wingdings" pitchFamily="2" charset="2"/>
              </a:rPr>
              <a:t>Jevištní akce jsou věcí režiséra a choreografa.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>
              <a:sym typeface="Wingdings" pitchFamily="2" charset="2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sym typeface="Wingdings" pitchFamily="2" charset="2"/>
              </a:rPr>
              <a:t>Důležitý je také scénograf a kostýmní návrhář.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>
              <a:sym typeface="Wingdings" pitchFamily="2" charset="2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sym typeface="Wingdings" pitchFamily="2" charset="2"/>
              </a:rPr>
              <a:t>Tím ale výčet divadelních profesí nekončí. Nesmíme zapomenout na celou řadu technických profesí: truhláři, kulisáci, švadleny, vlásenkářky, garderobiérky, inspicient, nápověda....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sym typeface="Wingdings" pitchFamily="2" charset="2"/>
              </a:rPr>
              <a:t>Tak vidíte, co vlastně v divadle vůbec nevidíte </a:t>
            </a:r>
            <a:endParaRPr lang="cs-CZ" dirty="0" smtClean="0"/>
          </a:p>
        </p:txBody>
      </p:sp>
    </p:spTree>
    <p:custDataLst>
      <p:tags r:id="rId1"/>
    </p:custDataLst>
  </p:cSld>
  <p:clrMapOvr>
    <a:masterClrMapping/>
  </p:clrMapOvr>
  <p:transition advTm="355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353425" cy="64531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/>
              <a:t>I když někteří lidé tvrdí, že opera je „mrtvý“ žánr, těžko lze toto tvrzení přijmout za fakt.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/>
              <a:t>O tom svědčí neustálý zájem publika, vyprodané sály a stále větší procento mladých lidí, kteří na operní představení chodí.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/>
              <a:t>Důležité ovšem je, jak se opera publiku předkládá.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/>
              <a:t>Jistě je už dávno překonaná původní statická podoba, kdy vše směřovalo jen k dokonalému pěveckému výkonu.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/>
              <a:t>Dnešní opera by měla být dynamická, s výbornými hereckými i pěveckými výkony, nápaditou režií, zajímavou scénou a kostýmy. Pokud tyto požadavky splní, má o budoucnost určitě postaráno </a:t>
            </a:r>
            <a:r>
              <a:rPr lang="cs-CZ" sz="2800" smtClean="0">
                <a:sym typeface="Wingdings" pitchFamily="2" charset="2"/>
              </a:rPr>
              <a:t></a:t>
            </a:r>
            <a:endParaRPr lang="cs-CZ" sz="2800" smtClean="0"/>
          </a:p>
        </p:txBody>
      </p:sp>
    </p:spTree>
    <p:custDataLst>
      <p:tags r:id="rId1"/>
    </p:custDataLst>
  </p:cSld>
  <p:clrMapOvr>
    <a:masterClrMapping/>
  </p:clrMapOvr>
  <p:transition advTm="2011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288" y="1052513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defRPr/>
            </a:pPr>
            <a:r>
              <a:rPr lang="cs-CZ" sz="2000" smtClean="0"/>
              <a:t>Název projektu : Objevujeme svět kolem nás</a:t>
            </a:r>
            <a:br>
              <a:rPr lang="cs-CZ" sz="2000" smtClean="0"/>
            </a:br>
            <a:r>
              <a:rPr lang="cs-CZ" sz="2000" smtClean="0"/>
              <a:t>Reg. číslo projektu: CZ.1.07/1.4.00/21.2040</a:t>
            </a:r>
            <a:endParaRPr lang="cs-CZ" sz="2000" dirty="0"/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179388" y="3429000"/>
            <a:ext cx="8229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o"/>
            </a:pPr>
            <a:r>
              <a:rPr lang="cs-CZ" sz="1400" dirty="0"/>
              <a:t>Autor : Renata Smyčková, ZŠ a MŠ Nová, Ústí n. L.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o"/>
            </a:pPr>
            <a:r>
              <a:rPr lang="cs-CZ" sz="1400" dirty="0"/>
              <a:t>Období vytvoření výukového materiálu:  březen 2012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o"/>
            </a:pPr>
            <a:r>
              <a:rPr lang="cs-CZ" sz="1400" dirty="0"/>
              <a:t>Vzdělávací obor: Člověk a umění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o"/>
            </a:pPr>
            <a:r>
              <a:rPr lang="cs-CZ" sz="1400" dirty="0"/>
              <a:t>Anotace: Prezentace určená pro seznámení s různými hudebními žánry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o"/>
            </a:pPr>
            <a:r>
              <a:rPr lang="cs-CZ" sz="1400" dirty="0"/>
              <a:t>Očekávaný výstup: žák poznává historii i současnost opery, hledá souvislosti mezi realitou a divadelním představením. Vnímá specifika tohoto hudebního žánru – její možnosti a aktuálnost některých námětů i v současnosti.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Tx/>
              <a:buChar char="o"/>
            </a:pPr>
            <a:r>
              <a:rPr lang="cs-CZ" sz="1400" dirty="0"/>
              <a:t>Jazyk:  Čeština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79388" y="260648"/>
            <a:ext cx="8713092" cy="244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u="sng" dirty="0"/>
              <a:t>Použité zdroje:</a:t>
            </a:r>
            <a:r>
              <a:rPr lang="cs-CZ" dirty="0"/>
              <a:t> </a:t>
            </a:r>
          </a:p>
          <a:p>
            <a:r>
              <a:rPr lang="cs-CZ" sz="1400" dirty="0" smtClean="0"/>
              <a:t>Wikipedie </a:t>
            </a:r>
            <a:r>
              <a:rPr lang="cs-CZ" sz="1400" dirty="0"/>
              <a:t>– otevřená encyklopedie  </a:t>
            </a:r>
            <a:endParaRPr lang="cs-CZ" sz="1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16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16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16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600" u="sng" dirty="0" smtClean="0"/>
              <a:t>Zdroje </a:t>
            </a:r>
            <a:r>
              <a:rPr lang="cs-CZ" sz="1600" u="sng" dirty="0"/>
              <a:t>obrázků</a:t>
            </a:r>
            <a:r>
              <a:rPr lang="cs-CZ" sz="1600" u="sng" dirty="0" smtClean="0"/>
              <a:t>:</a:t>
            </a:r>
            <a:endParaRPr lang="cs-CZ" sz="1600" u="sng" dirty="0"/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 [cit. 2012-03-01]. Dostupný pod licencí public domain na WWW: </a:t>
            </a:r>
            <a:r>
              <a:rPr lang="cs-CZ" sz="1400" dirty="0"/>
              <a:t>http://cs.wikipedia.org/wiki/Soubor:Sichuan_Opera_in_Chengdu.jpg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 [</a:t>
            </a:r>
            <a:r>
              <a:rPr lang="cs-CZ" sz="1400" dirty="0"/>
              <a:t>cit. 2012-03-01]. Dostupný pod licencí public domain na WWW: http://cs.wikipedia.org/wiki/Soubor:Croce-Mozart-Detail.jpg </a:t>
            </a:r>
            <a:endParaRPr lang="cs-CZ" sz="1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63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OPERA</a:t>
            </a:r>
          </a:p>
        </p:txBody>
      </p:sp>
    </p:spTree>
  </p:cSld>
  <p:clrMapOvr>
    <a:masterClrMapping/>
  </p:clrMapOvr>
  <p:transition advTm="661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29600" cy="61912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/>
              <a:t>U všech národů světa, ve všech společenských kruzích všech dob docházelo k situacím, které vzbuzovaly pozornost. Ty se pak vyprávěly dál a dál. A formy vyprávění byly různé – od těch nejprostších až po hodně barvité a složité.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/>
              <a:t>Od antických dob můžeme sledovat rozvoj divadla, které se stále zdokonalovalo.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/>
              <a:t>A na vrcholu stojí právě opera, jako nejkomplexnější divadelní žánr.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/>
              <a:t>Ale i její vývoj byl dlouhý a složitý. </a:t>
            </a:r>
          </a:p>
        </p:txBody>
      </p:sp>
    </p:spTree>
    <p:custDataLst>
      <p:tags r:id="rId1"/>
    </p:custDataLst>
  </p:cSld>
  <p:clrMapOvr>
    <a:masterClrMapping/>
  </p:clrMapOvr>
  <p:transition advTm="15438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5976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K tomu aby vznikla dobrá opera je potřeba: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/>
          </a:p>
          <a:p>
            <a:pPr algn="ctr" eaLnBrk="1" hangingPunct="1">
              <a:buFont typeface="Wingdings" pitchFamily="2" charset="2"/>
              <a:buChar char="v"/>
              <a:defRPr/>
            </a:pPr>
            <a:r>
              <a:rPr lang="cs-CZ" sz="2800" dirty="0" smtClean="0"/>
              <a:t> námět (literární předloha)</a:t>
            </a:r>
          </a:p>
          <a:p>
            <a:pPr algn="ctr" eaLnBrk="1" hangingPunct="1">
              <a:buFont typeface="Wingdings" pitchFamily="2" charset="2"/>
              <a:buChar char="v"/>
              <a:defRPr/>
            </a:pPr>
            <a:r>
              <a:rPr lang="cs-CZ" sz="2800" dirty="0" smtClean="0"/>
              <a:t>libreto (textový podklad opery)</a:t>
            </a:r>
          </a:p>
          <a:p>
            <a:pPr algn="ctr" eaLnBrk="1" hangingPunct="1">
              <a:buFont typeface="Wingdings" pitchFamily="2" charset="2"/>
              <a:buChar char="v"/>
              <a:defRPr/>
            </a:pPr>
            <a:r>
              <a:rPr lang="cs-CZ" sz="2800" dirty="0" smtClean="0"/>
              <a:t>hudební složka</a:t>
            </a:r>
          </a:p>
          <a:p>
            <a:pPr algn="ctr" eaLnBrk="1" hangingPunct="1">
              <a:buFont typeface="Wingdings" pitchFamily="2" charset="2"/>
              <a:buChar char="v"/>
              <a:defRPr/>
            </a:pPr>
            <a:endParaRPr lang="cs-CZ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Z toho je zřejmé, že většina oper má vlastně autory 2 – libretistu a hudebního skladatele. Protože opera je ale hudební žánr, je složka hudební vždy v popředí.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Libreta se v minulosti často překládala. V současné době však zcela vítězí trend provádět opery v původním jazyce (s titulky).</a:t>
            </a:r>
          </a:p>
        </p:txBody>
      </p:sp>
    </p:spTree>
    <p:custDataLst>
      <p:tags r:id="rId1"/>
    </p:custDataLst>
  </p:cSld>
  <p:clrMapOvr>
    <a:masterClrMapping/>
  </p:clrMapOvr>
  <p:transition advTm="21046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7561263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cs-CZ" sz="24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Opera je součástí západní klasické umělecké tradice.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 Existuje však rovněž tradiční </a:t>
            </a:r>
            <a:r>
              <a:rPr lang="cs-CZ" sz="2800" dirty="0" smtClean="0">
                <a:hlinkClick r:id="rId3" tooltip="Čínská opera (stránka neexistuje)"/>
              </a:rPr>
              <a:t>čínská opera</a:t>
            </a:r>
            <a:r>
              <a:rPr lang="cs-CZ" sz="2800" dirty="0" smtClean="0"/>
              <a:t> která vznikla a vyvíjela se nezávisle na západní hudbě.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dirty="0" smtClean="0"/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3335031" cy="25012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4" name="TextovéPole 3"/>
          <p:cNvSpPr txBox="1"/>
          <p:nvPr/>
        </p:nvSpPr>
        <p:spPr>
          <a:xfrm>
            <a:off x="6300192" y="6317910"/>
            <a:ext cx="518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obr.1</a:t>
            </a:r>
            <a:endParaRPr lang="cs-CZ" sz="1200" dirty="0"/>
          </a:p>
        </p:txBody>
      </p:sp>
    </p:spTree>
    <p:custDataLst>
      <p:tags r:id="rId1"/>
    </p:custDataLst>
  </p:cSld>
  <p:clrMapOvr>
    <a:masterClrMapping/>
  </p:clrMapOvr>
  <p:transition advTm="814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37449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/>
              <a:t>Opera vznikla v Itálii koncem 16. století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/>
              <a:t> V 17. století se rozšířila po všech hlavních zemích západu: v Německu, Francii a Anglii tehdy založili domácí operní tradice.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smtClean="0"/>
              <a:t>Přes silnou zejména francouzskou operní školu však až dlouho do 18. století zůstávala vedoucí zemí opery Itálie. </a:t>
            </a:r>
          </a:p>
        </p:txBody>
      </p:sp>
    </p:spTree>
    <p:custDataLst>
      <p:tags r:id="rId1"/>
    </p:custDataLst>
  </p:cSld>
  <p:clrMapOvr>
    <a:masterClrMapping/>
  </p:clrMapOvr>
  <p:transition advTm="17702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0"/>
            <a:ext cx="3923928" cy="5087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824" y="2708920"/>
            <a:ext cx="6012160" cy="396044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Koncem 18. století se začal prosazovat vliv německy hovořících skladatelů.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Na </a:t>
            </a:r>
            <a:r>
              <a:rPr lang="cs-CZ" sz="2800" dirty="0" err="1" smtClean="0"/>
              <a:t>Gluckovu</a:t>
            </a:r>
            <a:r>
              <a:rPr lang="cs-CZ" sz="2800" dirty="0" smtClean="0"/>
              <a:t> reformu italské opery navázal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hlinkClick r:id="rId4" tooltip="Wolfgang Amadeus Mozart"/>
              </a:rPr>
              <a:t>Wolfgang Amad</a:t>
            </a:r>
            <a:r>
              <a:rPr lang="cs-CZ" dirty="0" smtClean="0">
                <a:hlinkClick r:id="rId4" tooltip="Wolfgang Amadeus Mozart"/>
              </a:rPr>
              <a:t>eu</a:t>
            </a:r>
            <a:r>
              <a:rPr lang="cs-CZ" sz="2800" dirty="0" smtClean="0">
                <a:hlinkClick r:id="rId4" tooltip="Wolfgang Amadeus Mozart"/>
              </a:rPr>
              <a:t>s Mozart</a:t>
            </a:r>
            <a:r>
              <a:rPr lang="cs-CZ" sz="2800" dirty="0" smtClean="0"/>
              <a:t>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nejslavnější operní skladatel té doby.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5229200"/>
            <a:ext cx="518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obr.2</a:t>
            </a:r>
            <a:endParaRPr lang="cs-CZ" sz="1200" dirty="0"/>
          </a:p>
        </p:txBody>
      </p:sp>
    </p:spTree>
    <p:custDataLst>
      <p:tags r:id="rId1"/>
    </p:custDataLst>
  </p:cSld>
  <p:clrMapOvr>
    <a:masterClrMapping/>
  </p:clrMapOvr>
  <p:transition advTm="11531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55576" y="548680"/>
            <a:ext cx="7272338" cy="623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 opeře první třetiny 19. století vyvrcholil operní styl 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hlinkClick r:id="rId2" tooltip="Bel canto"/>
              </a:rPr>
              <a:t>bel canto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reprezentovaný autory jako </a:t>
            </a:r>
            <a:r>
              <a:rPr lang="cs-CZ" sz="2800" dirty="0" err="1">
                <a:effectLst>
                  <a:outerShdw blurRad="38100" dist="38100" dir="2700000" algn="tl">
                    <a:srgbClr val="000000"/>
                  </a:outerShdw>
                </a:effectLst>
                <a:hlinkClick r:id="rId3" tooltip="Gioacchino Rossini"/>
              </a:rPr>
              <a:t>Gioacchino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hlinkClick r:id="rId3" tooltip="Gioacchino Rossini"/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/>
                  </a:outerShdw>
                </a:effectLst>
                <a:hlinkClick r:id="rId3" tooltip="Gioacchino Rossini"/>
              </a:rPr>
              <a:t>Rossini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sz="2800" dirty="0" err="1">
                <a:effectLst>
                  <a:outerShdw blurRad="38100" dist="38100" dir="2700000" algn="tl">
                    <a:srgbClr val="000000"/>
                  </a:outerShdw>
                </a:effectLst>
                <a:hlinkClick r:id="rId4" tooltip="Gaetano Donizetti"/>
              </a:rPr>
              <a:t>Gaetano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hlinkClick r:id="rId4" tooltip="Gaetano Donizetti"/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/>
                  </a:outerShdw>
                </a:effectLst>
                <a:hlinkClick r:id="rId4" tooltip="Gaetano Donizetti"/>
              </a:rPr>
              <a:t>Donizetti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hlinkClick r:id="rId5" tooltip="Vincenzo Bellini"/>
              </a:rPr>
              <a:t>Vincenzo </a:t>
            </a:r>
            <a:r>
              <a:rPr lang="cs-CZ" sz="2800" dirty="0" err="1">
                <a:effectLst>
                  <a:outerShdw blurRad="38100" dist="38100" dir="2700000" algn="tl">
                    <a:srgbClr val="000000"/>
                  </a:outerShdw>
                </a:effectLst>
                <a:hlinkClick r:id="rId5" tooltip="Vincenzo Bellini"/>
              </a:rPr>
              <a:t>Bellini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Zároveň vznikla tradice „velké opery“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hlinkClick r:id="rId6"/>
              </a:rPr>
              <a:t>grand opera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). </a:t>
            </a:r>
            <a:endParaRPr lang="cs-CZ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Následující „zlatý věk“ opery kolem poloviny 19. století, kdy působili 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hlinkClick r:id="rId7" tooltip="Richard Wagner"/>
              </a:rPr>
              <a:t>Richard Wagner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hlinkClick r:id="rId8" tooltip="Giuseppe Verdi"/>
              </a:rPr>
              <a:t>Giuseppe Verdi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přinesl  vznik dalších národních operních tradic.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Za průkopníka české opery je považován především 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hlinkClick r:id="rId9" tooltip="Bedřich Smetana"/>
              </a:rPr>
              <a:t>Bedřich Smetana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23172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32656"/>
            <a:ext cx="8280400" cy="6381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Konec 19. a začátek 20. století poznamenal vliv italského </a:t>
            </a:r>
            <a:r>
              <a:rPr lang="cs-CZ" sz="2800" dirty="0" smtClean="0">
                <a:hlinkClick r:id="rId3" tooltip="Verismus"/>
              </a:rPr>
              <a:t>verismu</a:t>
            </a:r>
            <a:r>
              <a:rPr lang="cs-CZ" sz="2800" dirty="0" smtClean="0"/>
              <a:t> a rozvoj nových </a:t>
            </a:r>
            <a:r>
              <a:rPr lang="cs-CZ" sz="2800" dirty="0" smtClean="0">
                <a:hlinkClick r:id="rId4" tooltip="Harmonie"/>
              </a:rPr>
              <a:t>harmonických</a:t>
            </a:r>
            <a:r>
              <a:rPr lang="cs-CZ" sz="2800" dirty="0" smtClean="0"/>
              <a:t> postupů, iniciovaných Wagnerem.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K významným operním velikánům patřili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hlinkClick r:id="rId5" tooltip="Giacomo Puccini"/>
              </a:rPr>
              <a:t>Giacomo </a:t>
            </a:r>
            <a:r>
              <a:rPr lang="cs-CZ" sz="2800" dirty="0" err="1" smtClean="0">
                <a:hlinkClick r:id="rId5" tooltip="Giacomo Puccini"/>
              </a:rPr>
              <a:t>Puccini</a:t>
            </a:r>
            <a:r>
              <a:rPr lang="cs-CZ" sz="2800" dirty="0" smtClean="0"/>
              <a:t>, </a:t>
            </a:r>
            <a:r>
              <a:rPr lang="cs-CZ" sz="2800" dirty="0" smtClean="0">
                <a:hlinkClick r:id="rId6" tooltip="Richard Strauss"/>
              </a:rPr>
              <a:t>Richard </a:t>
            </a:r>
            <a:r>
              <a:rPr lang="cs-CZ" sz="2800" dirty="0" err="1" smtClean="0">
                <a:hlinkClick r:id="rId6" tooltip="Richard Strauss"/>
              </a:rPr>
              <a:t>Strauss</a:t>
            </a:r>
            <a:r>
              <a:rPr lang="cs-CZ" sz="2800" dirty="0" smtClean="0"/>
              <a:t> a </a:t>
            </a:r>
            <a:r>
              <a:rPr lang="cs-CZ" sz="2800" dirty="0" smtClean="0">
                <a:hlinkClick r:id="rId7" tooltip="Leoš Janáček"/>
              </a:rPr>
              <a:t>Leoš Janáček</a:t>
            </a:r>
            <a:r>
              <a:rPr lang="cs-CZ" sz="2800" dirty="0" smtClean="0"/>
              <a:t>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20. století přineslo mnoho nových stylů a experimentů i v oblasti opery.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Díla z tohoto období se však zatím nestala příliš populární a počet jejich vyznavačů není velký. Rozhodně však i tyto opery přináší mnoho zajímavého.</a:t>
            </a:r>
          </a:p>
        </p:txBody>
      </p:sp>
    </p:spTree>
    <p:custDataLst>
      <p:tags r:id="rId1"/>
    </p:custDataLst>
  </p:cSld>
  <p:clrMapOvr>
    <a:masterClrMapping/>
  </p:clrMapOvr>
  <p:transition advTm="22672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1|3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1|2.4|2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1.3|1.2|1.5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7|4.3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1|2.4|6.5|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10.4|4.5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9|5.1|4.3|9.8"/>
</p:tagLst>
</file>

<file path=ppt/theme/theme1.xml><?xml version="1.0" encoding="utf-8"?>
<a:theme xmlns:a="http://schemas.openxmlformats.org/drawingml/2006/main" name="Opona">
  <a:themeElements>
    <a:clrScheme name="Opona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Opo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pona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ona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643</TotalTime>
  <Words>880</Words>
  <Application>Microsoft Office PowerPoint</Application>
  <PresentationFormat>Předvádění na obrazovce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Opona</vt:lpstr>
      <vt:lpstr>Tento vzdělávací materiál vznikl  v rámci projektu EU – peníze školám</vt:lpstr>
      <vt:lpstr>OPERA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YTANER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Hudba a divadlo</dc:title>
  <dc:creator>Renata Smyčková</dc:creator>
  <cp:lastModifiedBy>R. Smyčková</cp:lastModifiedBy>
  <cp:revision>28</cp:revision>
  <dcterms:created xsi:type="dcterms:W3CDTF">2010-05-16T11:27:12Z</dcterms:created>
  <dcterms:modified xsi:type="dcterms:W3CDTF">2013-07-16T13:54:20Z</dcterms:modified>
</cp:coreProperties>
</file>