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8" r:id="rId2"/>
    <p:sldId id="256" r:id="rId3"/>
    <p:sldId id="257" r:id="rId4"/>
    <p:sldId id="281" r:id="rId5"/>
    <p:sldId id="283" r:id="rId6"/>
    <p:sldId id="282" r:id="rId7"/>
    <p:sldId id="279" r:id="rId8"/>
    <p:sldId id="286" r:id="rId9"/>
    <p:sldId id="277" r:id="rId10"/>
    <p:sldId id="287" r:id="rId11"/>
    <p:sldId id="268" r:id="rId12"/>
    <p:sldId id="284" r:id="rId13"/>
    <p:sldId id="285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B915-7CF1-4312-B8D0-EDDFC6598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970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DFC3-128C-4F20-93E6-F246FD22E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2716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4D53-93FB-40F5-8648-84605D375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2129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3BF0-5632-433F-8DD2-D2B7A7EFEE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690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C3C9-5A8A-43F3-B4E5-1FD0F62CF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7115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FCD2-8B3B-4717-9093-9C37DF0C6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3894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B4B4-F1D3-4791-A679-82A297557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2125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F7E5-5476-4FFA-B14B-25AB26CE3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196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7C6C-3F67-4E99-8E69-7A444E5EE6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455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DD38-6B29-4D7D-B8AA-5366A4459F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4451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812E1-7B9B-4CAE-A01B-11B44FD79F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792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99A8BE-ABAA-43FD-8224-C0B4C52B2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www.youtube.com/v/pir6sS2c3fk?version=3&amp;hl=cs_CZ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azz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cs.wikipedia.org/wiki/Broadway" TargetMode="External"/><Relationship Id="rId5" Type="http://schemas.openxmlformats.org/officeDocument/2006/relationships/hyperlink" Target="http://cs.wikipedia.org/wiki/Pop_music" TargetMode="External"/><Relationship Id="rId4" Type="http://schemas.openxmlformats.org/officeDocument/2006/relationships/hyperlink" Target="http://cs.wikipedia.org/wiki/Ro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4" y="620688"/>
            <a:ext cx="6336704" cy="47525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969684" y="6237312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7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3568" y="260648"/>
            <a:ext cx="7561336" cy="237626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Historii muzikálu budeme sledovat v dalších prezentacích. Zajímat nás bude jak muzikál americký (event. anglický) tak i český.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Nezůstaneme jen u historie. Podíváme se i na muzikály vznikající v současnosti. </a:t>
            </a:r>
          </a:p>
        </p:txBody>
      </p:sp>
      <p:pic>
        <p:nvPicPr>
          <p:cNvPr id="2" name="pir6sS2c3fk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835696" y="2636912"/>
            <a:ext cx="5232581" cy="39244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3429000"/>
            <a:ext cx="8229600" cy="2016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Autor : Renata Smyčková, ZŠ a MŠ Nová, Ústí n. 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Období vytvoření výukového materiálu:  březen 2012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Vzdělávací obor: Člověk a umění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Anotace: Prezentace určená pro seznámení s různými hudebními žánry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Očekávaný výstup: žák poznává historii i současnost muzikálu, hledá souvislosti mezi realitou a divadelním představením. Vnímá hudbu a její možnosti vyjádření pohybem, výrazem... Hodnotí komerčnost projektů a jejich vliv na současnou kulturu.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Jazyk:  Čeština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8486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1268760"/>
            <a:ext cx="8713092" cy="260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</a:t>
            </a:r>
            <a:r>
              <a:rPr lang="cs-CZ" sz="1400" dirty="0" smtClean="0"/>
              <a:t>2012-03-01</a:t>
            </a:r>
            <a:r>
              <a:rPr lang="cs-CZ" sz="1400" dirty="0"/>
              <a:t>]. Dostupný pod licencí public domain na </a:t>
            </a:r>
            <a:r>
              <a:rPr lang="cs-CZ" sz="1400" dirty="0" smtClean="0"/>
              <a:t>WWW</a:t>
            </a:r>
            <a:r>
              <a:rPr lang="cs-CZ" sz="1400" dirty="0"/>
              <a:t>: http://en.wikipedia.org/wiki/File:Crookfinale.jpg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</a:t>
            </a:r>
            <a:r>
              <a:rPr lang="cs-CZ" sz="1400" dirty="0"/>
              <a:t>cit. 2012-03-01]. Dostupný pod licencí public domain na WWW: http://cs.wikipedia.org/wiki/Soubor:Broadway_Theatre_NYC.jpg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</a:t>
            </a:r>
            <a:r>
              <a:rPr lang="cs-CZ" sz="1400" dirty="0"/>
              <a:t>cit. 2012-03-01]. Dostupný pod licencí public domain na WWW: http://cs.wikipedia.org/wiki/Soubor:Broadway_Theatre_NYC_entrance.jpg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7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763713" y="1916113"/>
            <a:ext cx="4608512" cy="136842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Muzikál</a:t>
            </a:r>
          </a:p>
        </p:txBody>
      </p:sp>
    </p:spTree>
  </p:cSld>
  <p:clrMapOvr>
    <a:masterClrMapping/>
  </p:clrMapOvr>
  <p:transition advTm="668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7488956" cy="61928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Muzikál je americký vynález </a:t>
            </a:r>
            <a:r>
              <a:rPr lang="cs-CZ" sz="2800" dirty="0" smtClean="0">
                <a:sym typeface="Wingdings" pitchFamily="2" charset="2"/>
              </a:rPr>
              <a:t>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Zrodil se na principech evropského divadla, které přetavil po svém, obohatil rytmy a jazzovými hudebními postupy a poslal na vítězné tažení po celém světě.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Zvlášť velkolepý byl jeho úspěch v Evropě.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Jeho kořeny zasahují do mnoha žánrů - významnou složkou byly opereta, ale také singspiel, revue apod.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Jeho vznik byla ale možná i trochu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„z nouze ctnost“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765">
        <p14:prism/>
      </p:transition>
    </mc:Choice>
    <mc:Fallback xmlns="">
      <p:transition spd="slow" advTm="20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>
                <a:sym typeface="Wingdings" pitchFamily="2" charset="2"/>
              </a:rPr>
              <a:t>Jedna z verzí jeho vzniku sahá až do roku 1866.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>
                <a:sym typeface="Wingdings" pitchFamily="2" charset="2"/>
              </a:rPr>
              <a:t>To se v New Yorku chystala premiéra hry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>
                <a:sym typeface="Wingdings" pitchFamily="2" charset="2"/>
              </a:rPr>
              <a:t> Black Crook ( Černý vyvrhel).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44848"/>
            <a:ext cx="56959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24328" y="6165304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09">
        <p14:prism isInverted="1"/>
      </p:transition>
    </mc:Choice>
    <mc:Fallback xmlns="">
      <p:transition spd="slow" advTm="9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7704658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Ve stejné době tam připlul k hostování baletní soubor z Francie.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Nešlo však o klasický balet. Dámy v přiléhavých korzetech, lehká taneční vystoupení – pro prudérní Ameriku velmi lákavé.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Zapracovala ale smůla.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V den příjezdu vyhořelo divadlo, ve kterém měly tanečnice vystupovat. Z bezradnosti se zrodil nápad– do „krváku“ Černý vyvrhel vsunout baletní vystoupení a tím dát baletkám práci.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890">
        <p14:switch dir="r"/>
      </p:transition>
    </mc:Choice>
    <mc:Fallback xmlns="">
      <p:transition spd="slow" advTm="188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32656"/>
            <a:ext cx="7705104" cy="612068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A tak vzniklo něco, co v Evropě nemělo obdobu – na jevišti řádil zloduch, královna přednášela monology a vzápětí vtrhly na scénu spoře oděné baletky. Po nich další taneční číslo a nakonec zajódlovaly švýcarské venkovanky v krojích.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/>
              <a:t>Úspěch kousku byl famózní.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/>
              <a:t>Představení se hrálo rok a půl před vyprodaným hledištěm. Z New Yorku pak putovalo po různých městech – celých 25 roků!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/>
              <a:t>Historka se zdá být nadnesená. Zaznamenal ji však muž, kterému se ve věcech divadelních dá věřit – skladatel a dirigent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/>
              <a:t>LEONARD BERNSTEIN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124">
        <p14:flip dir="r"/>
      </p:transition>
    </mc:Choice>
    <mc:Fallback xmlns="">
      <p:transition spd="slow" advTm="23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7704855" cy="525658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  <a:r>
              <a:rPr lang="cs-CZ" sz="2000" dirty="0" smtClean="0"/>
              <a:t>Za jeden z prvních „muzikálů“  je považována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u="sng" dirty="0" smtClean="0"/>
              <a:t>Show </a:t>
            </a:r>
            <a:r>
              <a:rPr lang="cs-CZ" sz="2800" u="sng" dirty="0" err="1" smtClean="0"/>
              <a:t>boat</a:t>
            </a:r>
            <a:r>
              <a:rPr lang="cs-CZ" sz="2800" u="sng" dirty="0" smtClean="0"/>
              <a:t> (Loď komediantů)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z roku 1927 </a:t>
            </a:r>
            <a:r>
              <a:rPr lang="cs-CZ" sz="2000" dirty="0" smtClean="0"/>
              <a:t>(New York).</a:t>
            </a:r>
            <a:r>
              <a:rPr lang="cs-CZ" sz="2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Kromě písní obsahuje i příběh herců putujících po Mississippi a vyjadřuje se i k rasovým otázkám v americké společnosti.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Úspěch Show </a:t>
            </a:r>
            <a:r>
              <a:rPr lang="cs-CZ" sz="2800" dirty="0" err="1" smtClean="0"/>
              <a:t>boat</a:t>
            </a:r>
            <a:r>
              <a:rPr lang="cs-CZ" sz="2800" dirty="0" smtClean="0"/>
              <a:t> podnítil řadu dalších autorů k práci, takže od 30. let do současnosti vznikly stovky nejrůznějších muzikálových produkcí. </a:t>
            </a:r>
          </a:p>
        </p:txBody>
      </p:sp>
    </p:spTree>
    <p:custDataLst>
      <p:tags r:id="rId1"/>
    </p:custDataLst>
  </p:cSld>
  <p:clrMapOvr>
    <a:masterClrMapping/>
  </p:clrMapOvr>
  <p:transition spd="slow" advTm="29422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80728"/>
            <a:ext cx="7776864" cy="44644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Řada muzikálů byla později úspěšně zfilmována.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Muzikáloví herci  musí být dobří zpěváci, tanečníci i činoherci.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Muzikál může být </a:t>
            </a:r>
            <a:r>
              <a:rPr lang="cs-CZ" sz="2800" dirty="0" err="1" smtClean="0"/>
              <a:t>celozpívaný</a:t>
            </a:r>
            <a:r>
              <a:rPr lang="cs-CZ" sz="2800" dirty="0" smtClean="0"/>
              <a:t> (jakási  rocková či popová opera) nebo se v něm střídají zpěv a mluvené slovo.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Existují však i muzikály které se více blíží baletu.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320619"/>
      </p:ext>
    </p:extLst>
  </p:cSld>
  <p:clrMapOvr>
    <a:masterClrMapping/>
  </p:clrMapOvr>
  <p:transition spd="slow" advTm="29422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4427537" cy="4248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Hudební výraz muzikálu byl postupně ovlivňován </a:t>
            </a:r>
            <a:r>
              <a:rPr lang="cs-CZ" sz="2800" dirty="0" smtClean="0">
                <a:hlinkClick r:id="rId3" tooltip="Jazz"/>
              </a:rPr>
              <a:t>jazzem</a:t>
            </a:r>
            <a:r>
              <a:rPr lang="cs-CZ" sz="2800" dirty="0" smtClean="0"/>
              <a:t>, klasickou hudbou, </a:t>
            </a:r>
            <a:r>
              <a:rPr lang="cs-CZ" sz="2800" dirty="0" smtClean="0">
                <a:hlinkClick r:id="rId4" tooltip="Rock"/>
              </a:rPr>
              <a:t>rockem</a:t>
            </a:r>
            <a:r>
              <a:rPr lang="cs-CZ" sz="2800" dirty="0" smtClean="0"/>
              <a:t> i moderní </a:t>
            </a:r>
            <a:r>
              <a:rPr lang="cs-CZ" sz="2800" dirty="0" smtClean="0">
                <a:hlinkClick r:id="rId5" tooltip="Pop music"/>
              </a:rPr>
              <a:t>pop music</a:t>
            </a:r>
            <a:r>
              <a:rPr lang="cs-CZ" sz="2800" dirty="0" smtClean="0"/>
              <a:t>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Nejdůležitějším místem vývoje muzikálu byla bezesporu newyorská </a:t>
            </a:r>
            <a:r>
              <a:rPr lang="cs-CZ" sz="2800" dirty="0" smtClean="0">
                <a:hlinkClick r:id="rId6" tooltip="Broadway"/>
              </a:rPr>
              <a:t>Broadway</a:t>
            </a:r>
            <a:r>
              <a:rPr lang="cs-CZ" sz="2800" dirty="0" smtClean="0"/>
              <a:t> a její divadla.</a:t>
            </a:r>
            <a:r>
              <a:rPr lang="cs-CZ" dirty="0" smtClean="0"/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692184" cy="492291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08304" y="6195478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766">
        <p14:ripple/>
      </p:transition>
    </mc:Choice>
    <mc:Fallback xmlns="">
      <p:transition spd="slow" advTm="127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5.2|3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|4.7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9|1.6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5.9|5.7|2.7|1.4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5.9|5.7|2.7|1.4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9|3.8"/>
</p:tagLst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989</TotalTime>
  <Words>601</Words>
  <Application>Microsoft Office PowerPoint</Application>
  <PresentationFormat>Předvádění na obrazovce (4:3)</PresentationFormat>
  <Paragraphs>56</Paragraphs>
  <Slides>13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Opona</vt:lpstr>
      <vt:lpstr>Tento vzdělávací materiál vznikl  v rámci projektu EU – peníze školám</vt:lpstr>
      <vt:lpstr>Muzikál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40</cp:revision>
  <dcterms:created xsi:type="dcterms:W3CDTF">2010-05-16T11:27:12Z</dcterms:created>
  <dcterms:modified xsi:type="dcterms:W3CDTF">2013-07-16T13:54:29Z</dcterms:modified>
</cp:coreProperties>
</file>