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7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1" r:id="rId11"/>
    <p:sldId id="264" r:id="rId12"/>
    <p:sldId id="272" r:id="rId13"/>
    <p:sldId id="265" r:id="rId14"/>
    <p:sldId id="268" r:id="rId15"/>
    <p:sldId id="266" r:id="rId16"/>
    <p:sldId id="267" r:id="rId17"/>
    <p:sldId id="273" r:id="rId18"/>
    <p:sldId id="269" r:id="rId19"/>
    <p:sldId id="270" r:id="rId2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41" autoAdjust="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4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5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5144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5145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" name="Rectangle 2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" name="Rectangle 2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43395-BA68-4F6F-8B21-EFCA0434B2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67598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EDB33-F1FC-4B27-95D7-2FFDE0EBDD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4724744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C9EB0-1086-499D-9D0C-F7761084CA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16049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92943-08A0-42B6-A077-A5782C3440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19538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00017-BDEB-49C4-92C2-E5703364F3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36936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783AA-236C-4A3A-A1E3-F5C1376C30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81942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F655D-2E29-4AF6-B319-3E8B277148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93445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5E5E7-FD1D-4455-A7E1-9F1DEF4715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520593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5FEF9-B15A-4BE2-B88E-348F2361F6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507063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D286C0-D174-4230-98C5-F14BB98D2F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1313637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5CDE12-890C-4AF2-B236-051A393ABB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720895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B5B7B-DA8F-4EF3-BC99-557E72C0BB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2487543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08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09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10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11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12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13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14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15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16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17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18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19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4120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121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23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ADF46AEF-DD0C-447F-A922-4753B4B79D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124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7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0" grpId="0"/>
      <p:bldP spid="4121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2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2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2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2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2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B7i-HoVFZkM" TargetMode="External"/><Relationship Id="rId2" Type="http://schemas.openxmlformats.org/officeDocument/2006/relationships/slideLayout" Target="../slideLayouts/slideLayout7.xml"/><Relationship Id="rId1" Type="http://schemas.openxmlformats.org/officeDocument/2006/relationships/video" Target="http://www.youtube.com/v/B7i-HoVFZkM?version=3&amp;hl=cs_CZ" TargetMode="Externa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UUI8rpMzsC8&amp;feature=related" TargetMode="External"/><Relationship Id="rId2" Type="http://schemas.openxmlformats.org/officeDocument/2006/relationships/slideLayout" Target="../slideLayouts/slideLayout7.xml"/><Relationship Id="rId1" Type="http://schemas.openxmlformats.org/officeDocument/2006/relationships/video" Target="http://www.youtube.com/v/UUI8rpMzsC8?version=3&amp;hl=cs_CZ" TargetMode="Externa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v=6QO21JCa7NA" TargetMode="External"/><Relationship Id="rId3" Type="http://schemas.openxmlformats.org/officeDocument/2006/relationships/hyperlink" Target="http://www.youtube.com/watch?v=Gmdl4f5jFM8" TargetMode="External"/><Relationship Id="rId7" Type="http://schemas.openxmlformats.org/officeDocument/2006/relationships/hyperlink" Target="http://www.youtube.com/watch?v=3JsyGMfUuDU&amp;feature=related" TargetMode="External"/><Relationship Id="rId2" Type="http://schemas.openxmlformats.org/officeDocument/2006/relationships/hyperlink" Target="http://cs.wikipedia.org/wiki/Giuseppe_Verdi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youtube.com/watch?v=OsyIuaVKnXw" TargetMode="External"/><Relationship Id="rId5" Type="http://schemas.openxmlformats.org/officeDocument/2006/relationships/hyperlink" Target="http://www.youtube.com/watch?v=my1wtKPjZWo&amp;feature=plcp" TargetMode="External"/><Relationship Id="rId10" Type="http://schemas.openxmlformats.org/officeDocument/2006/relationships/image" Target="../media/image6.png"/><Relationship Id="rId4" Type="http://schemas.openxmlformats.org/officeDocument/2006/relationships/hyperlink" Target="http://www.youtube.com/watch?v=NWwg_VtrTdg" TargetMode="External"/><Relationship Id="rId9" Type="http://schemas.openxmlformats.org/officeDocument/2006/relationships/hyperlink" Target="http://www.youtube.com/watch?v=EXs9VKYC9ts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2.xml"/><Relationship Id="rId1" Type="http://schemas.openxmlformats.org/officeDocument/2006/relationships/video" Target="http://www.youtube.com/v/my1wtKPjZWo?version=3&amp;hl=cs_CZ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hyperlink" Target="http://www.youtube.com/user/ytanermusic" TargetMode="External"/><Relationship Id="rId7" Type="http://schemas.openxmlformats.org/officeDocument/2006/relationships/hyperlink" Target="http://upload.wikimedia.org/wikipedia/commons/9/9b/GiacomoPuccini.jpg" TargetMode="External"/><Relationship Id="rId2" Type="http://schemas.openxmlformats.org/officeDocument/2006/relationships/hyperlink" Target="http://cs.wikipedia.org/wiki/Giacomo_Puccini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youtube.com/watch?v=IMwx9H7Eftk" TargetMode="External"/><Relationship Id="rId5" Type="http://schemas.openxmlformats.org/officeDocument/2006/relationships/hyperlink" Target="http://www.youtube.com/watch?v=2RdJmqLrsbo" TargetMode="External"/><Relationship Id="rId4" Type="http://schemas.openxmlformats.org/officeDocument/2006/relationships/hyperlink" Target="http://www.youtube.com/watch?v=yjkoh9hKddA&amp;feature=related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erabalet.cz/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ideo" Target="http://www.youtube.com/v/X5f0Ufek2gQ?version=3&amp;hl=cs_CZ" TargetMode="External"/><Relationship Id="rId4" Type="http://schemas.openxmlformats.org/officeDocument/2006/relationships/hyperlink" Target="http://www.youtube.com/watch?v=X5f0Ufek2gQ&amp;feature=fvwrel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Claudio_Monteverdi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http://www.dailymotion.com/swf/video/xlr9i" TargetMode="External"/><Relationship Id="rId1" Type="http://schemas.openxmlformats.org/officeDocument/2006/relationships/tags" Target="../tags/tag3.xml"/><Relationship Id="rId5" Type="http://schemas.openxmlformats.org/officeDocument/2006/relationships/image" Target="../media/image3.png"/><Relationship Id="rId4" Type="http://schemas.openxmlformats.org/officeDocument/2006/relationships/hyperlink" Target="http://www.dailymotion.com/video/xlr9i_claudio-monteverdi-orfeo-savall_music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Komedie_dell'arte" TargetMode="External"/><Relationship Id="rId2" Type="http://schemas.openxmlformats.org/officeDocument/2006/relationships/hyperlink" Target="http://cs.wikipedia.org/wiki/Opera_buff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BDIC3FJLUKg&amp;feature=related" TargetMode="External"/><Relationship Id="rId2" Type="http://schemas.openxmlformats.org/officeDocument/2006/relationships/hyperlink" Target="http://www.youtube.com/watch?v=36K7E8i2Zr0&amp;feature=related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B7i-HoVFZkM" TargetMode="External"/><Relationship Id="rId2" Type="http://schemas.openxmlformats.org/officeDocument/2006/relationships/hyperlink" Target="http://cs.wikipedia.org/wiki/Josef_Myslive%C4%8Dek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hyperlink" Target="http://upload.wikimedia.org/wikipedia/commons/f/fe/Myslivecek_josef1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420888"/>
            <a:ext cx="9144000" cy="1247452"/>
          </a:xfrm>
        </p:spPr>
        <p:txBody>
          <a:bodyPr>
            <a:noAutofit/>
          </a:bodyPr>
          <a:lstStyle/>
          <a:p>
            <a:r>
              <a:rPr lang="cs-CZ" sz="4000" dirty="0" smtClean="0"/>
              <a:t>Tento vzdělávací materiál vznikl </a:t>
            </a:r>
            <a:br>
              <a:rPr lang="cs-CZ" sz="4000" dirty="0" smtClean="0"/>
            </a:br>
            <a:r>
              <a:rPr lang="cs-CZ" sz="4000" dirty="0" smtClean="0"/>
              <a:t>v rámci projektu EU – peníze školám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41078" y="4365104"/>
            <a:ext cx="6400800" cy="838944"/>
          </a:xfrm>
        </p:spPr>
        <p:txBody>
          <a:bodyPr>
            <a:normAutofit/>
          </a:bodyPr>
          <a:lstStyle/>
          <a:p>
            <a:r>
              <a:rPr lang="cs-CZ" sz="2400" dirty="0"/>
              <a:t>Název projektu : Objevujeme svět kolem nás</a:t>
            </a:r>
            <a:br>
              <a:rPr lang="cs-CZ" sz="2400" dirty="0"/>
            </a:br>
            <a:r>
              <a:rPr lang="cs-CZ" sz="2400" dirty="0" err="1"/>
              <a:t>Reg</a:t>
            </a:r>
            <a:r>
              <a:rPr lang="cs-CZ" sz="2400" dirty="0"/>
              <a:t>. číslo projektu: CZ.1.07/1.4.00/21.2040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76672"/>
            <a:ext cx="6084916" cy="1487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871821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203848" y="476672"/>
            <a:ext cx="25234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hlinkClick r:id="rId3"/>
              </a:rPr>
              <a:t>Romolo ed Ersilia</a:t>
            </a:r>
            <a:endParaRPr lang="cs-CZ" dirty="0"/>
          </a:p>
        </p:txBody>
      </p:sp>
      <p:pic>
        <p:nvPicPr>
          <p:cNvPr id="5" name="B7i-HoVFZkM?version=3&amp;hl=cs_CZ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835422" y="1052736"/>
            <a:ext cx="7260299" cy="544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702355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628800"/>
            <a:ext cx="8229600" cy="2520702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2400" dirty="0" smtClean="0"/>
              <a:t>Autorů snažících se o novátorství v opeře bylo mnoho, nový ráz vtiskla italské opeře teprve trojice autorů: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2400" dirty="0" smtClean="0"/>
              <a:t>GIOACHINO ROSSINI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2400" dirty="0" smtClean="0"/>
              <a:t>VINCENZO BELLINI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2400" dirty="0" smtClean="0"/>
              <a:t>GAETANO DONIZETTI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cs-CZ" sz="2400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cs-CZ" sz="2400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cs-CZ" sz="2400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cs-CZ" sz="2400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cs-CZ" sz="24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cs-CZ" sz="24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188640"/>
            <a:ext cx="8496944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rgbClr val="EBF25A"/>
              </a:buClr>
              <a:buSzPct val="80000"/>
              <a:defRPr/>
            </a:pPr>
            <a:r>
              <a:rPr lang="cs-CZ" sz="24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G. </a:t>
            </a:r>
            <a:r>
              <a:rPr lang="cs-CZ" sz="2400" kern="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Donizetti</a:t>
            </a:r>
            <a:r>
              <a:rPr lang="cs-CZ" sz="24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:</a:t>
            </a:r>
          </a:p>
          <a:p>
            <a:pPr marL="342900" lvl="0" indent="-342900">
              <a:spcBef>
                <a:spcPct val="20000"/>
              </a:spcBef>
              <a:buClr>
                <a:srgbClr val="EBF25A"/>
              </a:buClr>
              <a:buSzPct val="80000"/>
              <a:defRPr/>
            </a:pPr>
            <a:r>
              <a:rPr lang="cs-CZ" sz="28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hlinkClick r:id="rId3"/>
              </a:rPr>
              <a:t>Nápoj </a:t>
            </a:r>
            <a:r>
              <a:rPr lang="cs-CZ" sz="2800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hlinkClick r:id="rId3"/>
              </a:rPr>
              <a:t>lásky</a:t>
            </a:r>
            <a:r>
              <a:rPr lang="cs-CZ" sz="2800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 </a:t>
            </a:r>
            <a:r>
              <a:rPr lang="cs-CZ" sz="1600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(</a:t>
            </a:r>
            <a:r>
              <a:rPr lang="cs-CZ" sz="1600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Nemorino</a:t>
            </a:r>
            <a:r>
              <a:rPr lang="cs-CZ" sz="1600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- </a:t>
            </a:r>
            <a:r>
              <a:rPr lang="cs-CZ" sz="1600" kern="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Rollando</a:t>
            </a:r>
            <a:r>
              <a:rPr lang="cs-CZ" sz="16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 </a:t>
            </a:r>
            <a:r>
              <a:rPr lang="cs-CZ" sz="1600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Villazon</a:t>
            </a:r>
            <a:r>
              <a:rPr lang="cs-CZ" sz="1600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, jeden z nejlepších tenorů současnosti)</a:t>
            </a:r>
            <a:endParaRPr lang="cs-CZ" sz="1600" kern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</p:txBody>
      </p:sp>
      <p:pic>
        <p:nvPicPr>
          <p:cNvPr id="3" name="UUI8rpMzsC8?version=3&amp;hl=cs_CZ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971600" y="1268760"/>
            <a:ext cx="6816757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266786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400" smtClean="0">
                <a:solidFill>
                  <a:schemeClr val="tx1"/>
                </a:solidFill>
              </a:rPr>
              <a:t>Nejvýznamnější postavou italské opery 19. století je určitě</a:t>
            </a:r>
            <a:br>
              <a:rPr lang="cs-CZ" sz="2400" smtClean="0">
                <a:solidFill>
                  <a:schemeClr val="tx1"/>
                </a:solidFill>
              </a:rPr>
            </a:br>
            <a:r>
              <a:rPr lang="cs-CZ" sz="2400" smtClean="0">
                <a:solidFill>
                  <a:schemeClr val="tx1"/>
                </a:solidFill>
                <a:hlinkClick r:id="rId2"/>
              </a:rPr>
              <a:t>GIUSEPPE VERDI</a:t>
            </a:r>
            <a:r>
              <a:rPr lang="cs-CZ" sz="2400" smtClean="0">
                <a:solidFill>
                  <a:schemeClr val="tx1"/>
                </a:solidFill>
              </a:rPr>
              <a:t/>
            </a:r>
            <a:br>
              <a:rPr lang="cs-CZ" sz="2400" smtClean="0">
                <a:solidFill>
                  <a:schemeClr val="tx1"/>
                </a:solidFill>
              </a:rPr>
            </a:br>
            <a:r>
              <a:rPr lang="cs-CZ" sz="2400" smtClean="0">
                <a:solidFill>
                  <a:schemeClr val="tx1"/>
                </a:solidFill>
              </a:rPr>
              <a:t>(1813-1901)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1" y="1600200"/>
            <a:ext cx="4546848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2000" dirty="0" smtClean="0"/>
              <a:t> z mnoha Verdiho oper uveďme ty nejznámější :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2400" dirty="0" err="1" smtClean="0">
                <a:hlinkClick r:id="rId3"/>
              </a:rPr>
              <a:t>Nabucco</a:t>
            </a:r>
            <a:endParaRPr lang="cs-CZ" sz="2400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2400" dirty="0" err="1" smtClean="0">
                <a:hlinkClick r:id="rId4"/>
              </a:rPr>
              <a:t>Rigoletto</a:t>
            </a:r>
            <a:endParaRPr lang="cs-CZ" sz="2400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2400" dirty="0" smtClean="0">
                <a:hlinkClick r:id="rId5"/>
              </a:rPr>
              <a:t>Trubadúr</a:t>
            </a:r>
            <a:endParaRPr lang="cs-CZ" sz="2400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2400" dirty="0" smtClean="0">
                <a:hlinkClick r:id="rId6"/>
              </a:rPr>
              <a:t>La </a:t>
            </a:r>
            <a:r>
              <a:rPr lang="cs-CZ" sz="2400" dirty="0" err="1" smtClean="0">
                <a:hlinkClick r:id="rId6"/>
              </a:rPr>
              <a:t>Traviata</a:t>
            </a:r>
            <a:endParaRPr lang="cs-CZ" sz="2400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2400" dirty="0" smtClean="0">
                <a:hlinkClick r:id="rId7"/>
              </a:rPr>
              <a:t>Síla osudu</a:t>
            </a:r>
            <a:endParaRPr lang="cs-CZ" sz="2400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2400" dirty="0" smtClean="0">
                <a:hlinkClick r:id="rId8"/>
              </a:rPr>
              <a:t>Aida</a:t>
            </a:r>
            <a:endParaRPr lang="cs-CZ" sz="2400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2400" dirty="0" err="1" smtClean="0">
                <a:hlinkClick r:id="rId9"/>
              </a:rPr>
              <a:t>Otello</a:t>
            </a:r>
            <a:endParaRPr lang="cs-CZ" sz="2400" dirty="0" smtClean="0"/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484784"/>
            <a:ext cx="3245346" cy="4322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79512" y="188640"/>
            <a:ext cx="88569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ea typeface="+mj-ea"/>
                <a:cs typeface="+mj-cs"/>
              </a:rPr>
              <a:t>Verdimu je věnovaná samostatná prezentace, teď </a:t>
            </a:r>
            <a:r>
              <a:rPr lang="cs-CZ" sz="2400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ea typeface="+mj-ea"/>
                <a:cs typeface="+mj-cs"/>
              </a:rPr>
              <a:t>tey</a:t>
            </a:r>
            <a:r>
              <a:rPr lang="cs-CZ" sz="2400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ea typeface="+mj-ea"/>
                <a:cs typeface="+mj-cs"/>
              </a:rPr>
              <a:t> jen jediná ukázka – Trubadúr ze Severočeského divadla opery a baletu</a:t>
            </a:r>
            <a:endParaRPr lang="cs-CZ" dirty="0"/>
          </a:p>
        </p:txBody>
      </p:sp>
      <p:pic>
        <p:nvPicPr>
          <p:cNvPr id="4" name="my1wtKPjZWo?version=3&amp;hl=cs_CZ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27584" y="1124744"/>
            <a:ext cx="7200800" cy="5400600"/>
          </a:xfrm>
          <a:prstGeom prst="rect">
            <a:avLst/>
          </a:prstGeom>
        </p:spPr>
      </p:pic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8753" y="188640"/>
            <a:ext cx="8229600" cy="1417638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Povídání o italské opeře zakončíme představitelem vrcholného italského operního verismu </a:t>
            </a:r>
            <a:r>
              <a:rPr lang="cs-CZ" sz="1800" dirty="0" smtClean="0">
                <a:solidFill>
                  <a:schemeClr val="tx1"/>
                </a:solidFill>
              </a:rPr>
              <a:t>(směr usilující o pravdivé zobrazení skutečnosti) – </a:t>
            </a:r>
            <a:r>
              <a:rPr lang="cs-CZ" sz="2400" dirty="0" smtClean="0">
                <a:solidFill>
                  <a:schemeClr val="tx1"/>
                </a:solidFill>
              </a:rPr>
              <a:t>a tím je: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  <a:hlinkClick r:id="rId2"/>
              </a:rPr>
              <a:t>GIACOMO PUCCINI</a:t>
            </a:r>
            <a:r>
              <a:rPr lang="cs-CZ" sz="2400" dirty="0" smtClean="0">
                <a:solidFill>
                  <a:schemeClr val="tx1"/>
                </a:solidFill>
              </a:rPr>
              <a:t> (1858 – 1924)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989138"/>
            <a:ext cx="5051425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2000" dirty="0" err="1" smtClean="0"/>
              <a:t>Pucciniho</a:t>
            </a:r>
            <a:r>
              <a:rPr lang="cs-CZ" sz="2000" dirty="0" smtClean="0"/>
              <a:t> hudba má výrazný charakter a pozná se okamžitě. Rafinovanost technických prostředků dodává hudbě nesmírnou působivost, dramatičnost a napětí. Jeho opery získaly přízeň publika na celém světě. Nejhranější jsou: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2400" dirty="0" smtClean="0">
                <a:hlinkClick r:id="rId3"/>
              </a:rPr>
              <a:t>Bohéma</a:t>
            </a:r>
            <a:endParaRPr lang="cs-CZ" sz="2400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2400" dirty="0" err="1" smtClean="0">
                <a:hlinkClick r:id="rId3"/>
              </a:rPr>
              <a:t>Tosca</a:t>
            </a:r>
            <a:endParaRPr lang="cs-CZ" sz="2400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2400" dirty="0" err="1" smtClean="0">
                <a:hlinkClick r:id="rId4"/>
              </a:rPr>
              <a:t>Madamme</a:t>
            </a:r>
            <a:r>
              <a:rPr lang="cs-CZ" sz="2400" dirty="0" smtClean="0">
                <a:hlinkClick r:id="rId4"/>
              </a:rPr>
              <a:t> </a:t>
            </a:r>
            <a:r>
              <a:rPr lang="cs-CZ" sz="2400" dirty="0" err="1" smtClean="0">
                <a:hlinkClick r:id="rId4"/>
              </a:rPr>
              <a:t>Butterfly</a:t>
            </a:r>
            <a:endParaRPr lang="cs-CZ" sz="2400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2400" dirty="0" err="1" smtClean="0">
                <a:hlinkClick r:id="rId5"/>
              </a:rPr>
              <a:t>Turandot</a:t>
            </a:r>
            <a:endParaRPr lang="cs-CZ" sz="2400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2400" dirty="0" err="1" smtClean="0">
                <a:hlinkClick r:id="rId6"/>
              </a:rPr>
              <a:t>Gianni</a:t>
            </a:r>
            <a:r>
              <a:rPr lang="cs-CZ" sz="2400" dirty="0" smtClean="0">
                <a:hlinkClick r:id="rId6"/>
              </a:rPr>
              <a:t> </a:t>
            </a:r>
            <a:r>
              <a:rPr lang="cs-CZ" sz="2400" dirty="0" err="1" smtClean="0">
                <a:hlinkClick r:id="rId6"/>
              </a:rPr>
              <a:t>Schicchi</a:t>
            </a:r>
            <a:endParaRPr lang="cs-CZ" sz="2400" dirty="0" smtClean="0"/>
          </a:p>
        </p:txBody>
      </p:sp>
      <p:pic>
        <p:nvPicPr>
          <p:cNvPr id="14340" name="Picture 7" descr="Soubor:GiacomoPuccini.jpg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2420938"/>
            <a:ext cx="2665413" cy="350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620713"/>
            <a:ext cx="8301038" cy="3384351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dirty="0" smtClean="0"/>
              <a:t>Všechny zmiňované opery můžeme pravidelně vídat v repertoáru všech světových operních scén.</a:t>
            </a:r>
            <a:br>
              <a:rPr lang="cs-CZ" sz="2800" dirty="0" smtClean="0"/>
            </a:br>
            <a:r>
              <a:rPr lang="cs-CZ" sz="2800" dirty="0" smtClean="0"/>
              <a:t>Většinu z nich nám průběžně nabízí i </a:t>
            </a:r>
            <a:br>
              <a:rPr lang="cs-CZ" sz="2800" dirty="0" smtClean="0"/>
            </a:br>
            <a:r>
              <a:rPr lang="cs-CZ" sz="3200" dirty="0" smtClean="0"/>
              <a:t>Severočeské divadlo opery a baletu</a:t>
            </a:r>
            <a:br>
              <a:rPr lang="cs-CZ" sz="3200" dirty="0" smtClean="0"/>
            </a:br>
            <a:r>
              <a:rPr lang="cs-CZ" sz="3200" dirty="0" smtClean="0"/>
              <a:t> v Ústí n. L.</a:t>
            </a:r>
          </a:p>
        </p:txBody>
      </p:sp>
      <p:pic>
        <p:nvPicPr>
          <p:cNvPr id="15363" name="Picture 5" descr="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4437063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ipe dir="d"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X5f0Ufek2gQ?version=3&amp;hl=cs_CZ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71600" y="1196752"/>
            <a:ext cx="6816757" cy="5112568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179512" y="188640"/>
            <a:ext cx="88569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ea typeface="+mj-ea"/>
                <a:cs typeface="+mj-cs"/>
              </a:rPr>
              <a:t>Sestřih opery </a:t>
            </a:r>
            <a:r>
              <a:rPr lang="cs-CZ" sz="2400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ea typeface="+mj-ea"/>
                <a:cs typeface="+mj-cs"/>
                <a:hlinkClick r:id="rId4"/>
              </a:rPr>
              <a:t>La </a:t>
            </a:r>
            <a:r>
              <a:rPr lang="cs-CZ" sz="2400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ea typeface="+mj-ea"/>
                <a:cs typeface="+mj-cs"/>
                <a:hlinkClick r:id="rId4"/>
              </a:rPr>
              <a:t>boheme</a:t>
            </a:r>
            <a:r>
              <a:rPr lang="cs-CZ" sz="2400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ea typeface="+mj-ea"/>
                <a:cs typeface="+mj-cs"/>
                <a:hlinkClick r:id="rId4"/>
              </a:rPr>
              <a:t> </a:t>
            </a:r>
            <a:endParaRPr lang="cs-CZ" sz="2400" kern="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/>
              <a:ea typeface="+mj-ea"/>
              <a:cs typeface="+mj-cs"/>
            </a:endParaRPr>
          </a:p>
          <a:p>
            <a:pPr algn="ctr"/>
            <a:r>
              <a:rPr lang="cs-CZ" sz="2400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ea typeface="+mj-ea"/>
                <a:cs typeface="+mj-cs"/>
              </a:rPr>
              <a:t>ze Severočeského divadla opery a baletu v Ústí </a:t>
            </a:r>
            <a:r>
              <a:rPr lang="cs-CZ" sz="2400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ea typeface="+mj-ea"/>
                <a:cs typeface="+mj-cs"/>
              </a:rPr>
              <a:t>n.L.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7747837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95288" y="1052513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9pPr>
          </a:lstStyle>
          <a:p>
            <a:r>
              <a:rPr lang="cs-CZ" sz="2000" smtClean="0"/>
              <a:t>Název projektu : Objevujeme svět kolem nás</a:t>
            </a:r>
            <a:br>
              <a:rPr lang="cs-CZ" sz="2000" smtClean="0"/>
            </a:br>
            <a:r>
              <a:rPr lang="cs-CZ" sz="2000" smtClean="0"/>
              <a:t>Reg. číslo projektu: CZ.1.07/1.4.00/21.2040</a:t>
            </a:r>
            <a:endParaRPr lang="cs-CZ" sz="200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79388" y="3429000"/>
            <a:ext cx="8229600" cy="201612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l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cs-CZ" sz="1400" dirty="0" smtClean="0">
                <a:effectLst/>
              </a:rPr>
              <a:t>Autor : Renata Smyčková, ZŠ a MŠ Nová, Ústí n. L.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cs-CZ" sz="1400" dirty="0" smtClean="0">
                <a:effectLst/>
              </a:rPr>
              <a:t>Období vytvoření výukového materiálu: březen 2012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cs-CZ" sz="1400" dirty="0" smtClean="0">
                <a:effectLst/>
              </a:rPr>
              <a:t>Vzdělávací obor: Člověk a umění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cs-CZ" sz="1400" dirty="0" smtClean="0">
                <a:effectLst/>
              </a:rPr>
              <a:t>Anotace: Prezentace určená pro seznámení s italskou operou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cs-CZ" sz="1400" dirty="0" smtClean="0">
                <a:effectLst/>
              </a:rPr>
              <a:t>Očekávaný výstup: žák poznává historii italské opery, seznamuje se s významnými autory jednotlivých období, sleduje a hodnotí ukázky jejich děl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cs-CZ" sz="1400" dirty="0" smtClean="0">
                <a:effectLst/>
              </a:rPr>
              <a:t>Jazyk:  Čeština</a:t>
            </a:r>
            <a:endParaRPr lang="cs-CZ" sz="1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128389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179388" y="260648"/>
            <a:ext cx="8713092" cy="341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u="sng" dirty="0"/>
              <a:t>Použité zdroje:</a:t>
            </a:r>
            <a:r>
              <a:rPr lang="cs-CZ" dirty="0"/>
              <a:t> </a:t>
            </a:r>
          </a:p>
          <a:p>
            <a:r>
              <a:rPr lang="cs-CZ" sz="1400" dirty="0" smtClean="0"/>
              <a:t>Wikipedie </a:t>
            </a:r>
            <a:r>
              <a:rPr lang="cs-CZ" sz="1400" dirty="0"/>
              <a:t>– otevřená encyklopedie  </a:t>
            </a:r>
            <a:endParaRPr lang="cs-CZ" sz="1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1600" u="sng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1600" u="sng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1600" u="sng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1600" u="sng" dirty="0" smtClean="0"/>
              <a:t>Zdroje </a:t>
            </a:r>
            <a:r>
              <a:rPr lang="cs-CZ" sz="1600" u="sng" dirty="0"/>
              <a:t>obrázků</a:t>
            </a:r>
            <a:r>
              <a:rPr lang="cs-CZ" sz="1600" u="sng" dirty="0" smtClean="0"/>
              <a:t>:</a:t>
            </a:r>
            <a:endParaRPr lang="cs-CZ" sz="1600" u="sng" dirty="0"/>
          </a:p>
          <a:p>
            <a:pPr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cs-CZ" sz="1400" dirty="0" smtClean="0"/>
              <a:t> [cit. 2012-03-01]. Dostupný pod licencí public domain na WWW: </a:t>
            </a:r>
            <a:r>
              <a:rPr lang="cs-CZ" sz="1400" dirty="0"/>
              <a:t>http://cs.wikipedia.org/wiki/Soubor:Claudio_Monteverdi.jpg</a:t>
            </a:r>
            <a:endParaRPr lang="cs-CZ" sz="1400" dirty="0" smtClean="0"/>
          </a:p>
          <a:p>
            <a:pPr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cs-CZ" sz="1400" dirty="0" smtClean="0"/>
              <a:t> [</a:t>
            </a:r>
            <a:r>
              <a:rPr lang="cs-CZ" sz="1400" dirty="0"/>
              <a:t>cit. 2012-03-01]. Dostupný pod licencí public domain na WWW: http://cs.wikipedia.org/wiki/Soubor:Pergolesi.jpg </a:t>
            </a:r>
            <a:endParaRPr lang="cs-CZ" sz="1400" dirty="0" smtClean="0"/>
          </a:p>
          <a:p>
            <a:pPr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cs-CZ" sz="1400" dirty="0" smtClean="0"/>
              <a:t>[cit. 2012-03-01]. Dostupný pod licencí public domain na WWW: </a:t>
            </a:r>
            <a:r>
              <a:rPr lang="cs-CZ" sz="1400" dirty="0"/>
              <a:t>http://cs.wikipedia.org/wiki/Soubor:Myslivecek_josef1.jpg </a:t>
            </a:r>
            <a:endParaRPr lang="cs-CZ" sz="1400" dirty="0" smtClean="0"/>
          </a:p>
          <a:p>
            <a:pPr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cs-CZ" sz="1400" dirty="0" smtClean="0"/>
              <a:t>[</a:t>
            </a:r>
            <a:r>
              <a:rPr lang="cs-CZ" sz="1400" dirty="0"/>
              <a:t>cit. 2012-03-01]. Dostupný pod licencí public </a:t>
            </a:r>
            <a:r>
              <a:rPr lang="cs-CZ" sz="1400" dirty="0" err="1"/>
              <a:t>domain</a:t>
            </a:r>
            <a:r>
              <a:rPr lang="cs-CZ" sz="1400" dirty="0"/>
              <a:t> na WWW: http://cs.wikipedia.org/wiki/Soubor:Verdi-1899.jpg </a:t>
            </a:r>
            <a:endParaRPr lang="cs-CZ" sz="1400" dirty="0" smtClean="0"/>
          </a:p>
          <a:p>
            <a:pPr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cs-CZ" sz="1400" dirty="0" smtClean="0"/>
              <a:t>[</a:t>
            </a:r>
            <a:r>
              <a:rPr lang="cs-CZ" sz="1400" dirty="0"/>
              <a:t>cit. 2012-03-01]. Dostupný pod licencí public </a:t>
            </a:r>
            <a:r>
              <a:rPr lang="cs-CZ" sz="1400" dirty="0" err="1"/>
              <a:t>domain</a:t>
            </a:r>
            <a:r>
              <a:rPr lang="cs-CZ" sz="1400" dirty="0"/>
              <a:t> na WWW: http://</a:t>
            </a:r>
            <a:r>
              <a:rPr lang="cs-CZ" sz="1400" dirty="0" smtClean="0"/>
              <a:t>cs.wikipedia.org/wiki/Soubor:GiacomoPuccini.jpg</a:t>
            </a:r>
            <a:endParaRPr lang="cs-CZ" sz="1400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8353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Italská opera</a:t>
            </a:r>
          </a:p>
        </p:txBody>
      </p:sp>
    </p:spTree>
  </p:cSld>
  <p:clrMapOvr>
    <a:masterClrMapping/>
  </p:clrMapOvr>
  <p:transition spd="med">
    <p:fade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229600" cy="453072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800" dirty="0" smtClean="0"/>
              <a:t>Itálie je rodnou zemí operního žánru.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800" dirty="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800" dirty="0" smtClean="0"/>
              <a:t>Italům je vrozená zpěvnost , která provázela každodenní život všech skupin obyvatel.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800" dirty="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800" dirty="0" smtClean="0"/>
              <a:t>Počátky opery ve Florencii koncem 16. století souvisí se snahou vzkřísit antickou tragédii – proto první díla jsou jakýmsi spojením antické tématiky s novým způsobem zpěvu </a:t>
            </a:r>
            <a:r>
              <a:rPr lang="cs-CZ" sz="2000" dirty="0" smtClean="0"/>
              <a:t>(polyfonické vazby).</a:t>
            </a: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587057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dirty="0" smtClean="0"/>
              <a:t>Hlavní mistr tohoto hudebního žánru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dirty="0" smtClean="0">
                <a:hlinkClick r:id="rId3"/>
              </a:rPr>
              <a:t>CLAUDIO MONTEVERDI </a:t>
            </a:r>
            <a:r>
              <a:rPr lang="cs-CZ" sz="2000" dirty="0" smtClean="0"/>
              <a:t>(1567 – 1643)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000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000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000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000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000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000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000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000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000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000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000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000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000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000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000" dirty="0" smtClean="0"/>
              <a:t>položil základy opeře, která se brzy stala všeobecně oblíbenou.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000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800" dirty="0" smtClean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340768"/>
            <a:ext cx="3025538" cy="37444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332656"/>
            <a:ext cx="8229600" cy="115153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2400" dirty="0" smtClean="0"/>
              <a:t>Jeho nejznámější opera vznikla v roce 1607 a jmenuje se</a:t>
            </a:r>
            <a:r>
              <a:rPr lang="cs-CZ" dirty="0" smtClean="0"/>
              <a:t> </a:t>
            </a:r>
            <a:r>
              <a:rPr lang="cs-CZ" dirty="0" smtClean="0">
                <a:hlinkClick r:id="rId4"/>
              </a:rPr>
              <a:t>ORFEUS</a:t>
            </a:r>
            <a:endParaRPr lang="cs-CZ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cs-CZ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cs-CZ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cs-CZ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cs-CZ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cs-CZ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cs-CZ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cs-CZ" sz="2000" dirty="0" smtClean="0"/>
          </a:p>
        </p:txBody>
      </p:sp>
      <p:pic>
        <p:nvPicPr>
          <p:cNvPr id="2" name="xlr9i"/>
          <p:cNvPicPr>
            <a:picLocks noRot="1" noChangeAspect="1"/>
          </p:cNvPicPr>
          <p:nvPr>
            <a:videoFile r:link="rId2"/>
          </p:nvPr>
        </p:nvPicPr>
        <p:blipFill>
          <a:blip r:embed="rId5"/>
          <a:stretch>
            <a:fillRect/>
          </a:stretch>
        </p:blipFill>
        <p:spPr>
          <a:xfrm>
            <a:off x="1331640" y="1556792"/>
            <a:ext cx="6336704" cy="4752528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549275"/>
            <a:ext cx="8229600" cy="597535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2800" dirty="0" smtClean="0"/>
              <a:t>První veřejné operní divadlo bylo otevřeno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2800" dirty="0" smtClean="0"/>
              <a:t>v Benátkách v roce 1637.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2800" dirty="0" smtClean="0"/>
              <a:t>Římská škola obohatila operu o ansámblové scény </a:t>
            </a:r>
            <a:r>
              <a:rPr lang="cs-CZ" sz="2000" dirty="0" smtClean="0"/>
              <a:t>(zpívá několik sólistů společně),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2800" dirty="0" smtClean="0"/>
              <a:t>Neapolská škola vnesla do oper taneční složku.</a:t>
            </a:r>
            <a:endParaRPr lang="cs-CZ" sz="2000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2800" dirty="0" smtClean="0"/>
              <a:t>Kolem roku 1700 jsou operní divadla ve všech velkých městech Itálie.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2800" dirty="0" smtClean="0"/>
              <a:t>Dokonalost italských zpěváků způsobila, že účinkují nejen v různých městech  Itálie, často však jsou zváni i do zahraničí.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cs-CZ" sz="28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539552" y="1412776"/>
            <a:ext cx="8229600" cy="460851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2800" dirty="0" smtClean="0"/>
              <a:t>Patos </a:t>
            </a:r>
            <a:r>
              <a:rPr lang="cs-CZ" sz="2000" dirty="0" smtClean="0"/>
              <a:t>(vzletný způsob projevu)</a:t>
            </a:r>
            <a:r>
              <a:rPr lang="cs-CZ" sz="2800" dirty="0" smtClean="0"/>
              <a:t> operních děl se ale brzy divákům přejedl.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2800" dirty="0" smtClean="0"/>
              <a:t>Proti němu vyvstal lehčí a zábavnější druh opery – </a:t>
            </a:r>
            <a:r>
              <a:rPr lang="cs-CZ" sz="2800" dirty="0" smtClean="0">
                <a:hlinkClick r:id="rId2"/>
              </a:rPr>
              <a:t>OPERA BUFFA </a:t>
            </a:r>
            <a:r>
              <a:rPr lang="cs-CZ" sz="2800" dirty="0" smtClean="0"/>
              <a:t>(komická opera).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2800" dirty="0" smtClean="0"/>
              <a:t>V ní se uplatnil ryze lidový vliv a staletá tradice divadelní hry zvané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2800" dirty="0" smtClean="0">
                <a:hlinkClick r:id="rId3"/>
              </a:rPr>
              <a:t>COMMEDIA DELL´ARTE</a:t>
            </a:r>
            <a:endParaRPr lang="cs-CZ" sz="2800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404813"/>
            <a:ext cx="8229600" cy="6119812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2800" dirty="0" smtClean="0"/>
              <a:t>První komickou operu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cs-CZ" dirty="0" smtClean="0">
                <a:hlinkClick r:id="rId2"/>
              </a:rPr>
              <a:t>LA SEVRA PADRONA </a:t>
            </a:r>
            <a:r>
              <a:rPr lang="cs-CZ" dirty="0" smtClean="0"/>
              <a:t>-</a:t>
            </a:r>
            <a:r>
              <a:rPr lang="cs-CZ" sz="2400" dirty="0" smtClean="0"/>
              <a:t>(„Služka paní “, 1733)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2800" dirty="0" smtClean="0"/>
              <a:t>složil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2400" dirty="0" smtClean="0"/>
              <a:t>GIOVANNI BATTISTA</a:t>
            </a:r>
            <a:r>
              <a:rPr lang="cs-CZ" dirty="0" smtClean="0"/>
              <a:t> PERGOLESI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cs-CZ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cs-CZ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cs-CZ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cs-CZ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cs-CZ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cs-CZ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1800" dirty="0" smtClean="0"/>
              <a:t>Asi nejoblíbenějším </a:t>
            </a:r>
            <a:r>
              <a:rPr lang="cs-CZ" sz="1800" dirty="0" err="1" smtClean="0"/>
              <a:t>Pergolessiho</a:t>
            </a:r>
            <a:r>
              <a:rPr lang="cs-CZ" sz="1800" dirty="0" smtClean="0"/>
              <a:t> dílem je však oratorium</a:t>
            </a:r>
            <a:r>
              <a:rPr lang="cs-CZ" sz="2400" dirty="0" smtClean="0"/>
              <a:t> </a:t>
            </a:r>
            <a:r>
              <a:rPr lang="cs-CZ" sz="2000" dirty="0" smtClean="0">
                <a:hlinkClick r:id="rId3"/>
              </a:rPr>
              <a:t>STABAT MATER</a:t>
            </a:r>
            <a:endParaRPr lang="cs-CZ" sz="2000" dirty="0" smtClean="0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780928"/>
            <a:ext cx="2324100" cy="2857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003232" cy="1139825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V druhé polovině 18. století byla opera žánr velmi rozšířený, zájem o ni však začínal poněkud uvadat.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700213"/>
            <a:ext cx="5051425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2400" dirty="0" smtClean="0"/>
              <a:t>Druhou vlnu slávy zaznamenala kolem roku 1800, kdy se v Itálii začínají uplatňovat i skladatelé, kteří přicházejí z jiných zemí.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2400" dirty="0" smtClean="0"/>
              <a:t>Významné místo mezi nimi patří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2400" dirty="0" smtClean="0">
                <a:hlinkClick r:id="rId2"/>
              </a:rPr>
              <a:t>Josefu Myslivečkovi</a:t>
            </a:r>
            <a:r>
              <a:rPr lang="cs-CZ" sz="2400" dirty="0" smtClean="0"/>
              <a:t>, kterého nazývali „božským Čechem“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cs-CZ" sz="2400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2400" dirty="0" smtClean="0"/>
              <a:t>Podívejte se na ukázku z opery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2400" dirty="0" smtClean="0">
                <a:hlinkClick r:id="rId3"/>
              </a:rPr>
              <a:t>Romolo ed Ersilia</a:t>
            </a:r>
            <a:endParaRPr lang="cs-CZ" sz="2400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1800" dirty="0" smtClean="0"/>
              <a:t>(premiéra - </a:t>
            </a:r>
            <a:r>
              <a:rPr lang="it-IT" sz="1800" dirty="0" smtClean="0"/>
              <a:t>Neapol 13.8.1773</a:t>
            </a:r>
            <a:r>
              <a:rPr lang="cs-CZ" sz="1800" dirty="0" smtClean="0"/>
              <a:t>)</a:t>
            </a:r>
            <a:r>
              <a:rPr lang="it-IT" sz="1800" dirty="0" smtClean="0"/>
              <a:t> </a:t>
            </a:r>
            <a:endParaRPr lang="cs-CZ" sz="1800" dirty="0" smtClean="0"/>
          </a:p>
        </p:txBody>
      </p:sp>
      <p:pic>
        <p:nvPicPr>
          <p:cNvPr id="10244" name="Picture 7" descr="Soubor:Myslivecek josef1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1484784"/>
            <a:ext cx="2433637" cy="40703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9|2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5|2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4.6"/>
</p:tagLst>
</file>

<file path=ppt/theme/theme1.xml><?xml version="1.0" encoding="utf-8"?>
<a:theme xmlns:a="http://schemas.openxmlformats.org/drawingml/2006/main" name="Opona">
  <a:themeElements>
    <a:clrScheme name="Opona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Opon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pona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ona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ona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ona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ona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ona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ona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ona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pona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Curtain Call</Template>
  <TotalTime>362</TotalTime>
  <Words>649</Words>
  <Application>Microsoft Office PowerPoint</Application>
  <PresentationFormat>Předvádění na obrazovce (4:3)</PresentationFormat>
  <Paragraphs>109</Paragraphs>
  <Slides>19</Slides>
  <Notes>0</Notes>
  <HiddenSlides>0</HiddenSlides>
  <MMClips>5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Opona</vt:lpstr>
      <vt:lpstr>Tento vzdělávací materiál vznikl  v rámci projektu EU – peníze školám</vt:lpstr>
      <vt:lpstr>Italská opera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 druhé polovině 18. století byla opera žánr velmi rozšířený, zájem o ni však začínal poněkud uvadat.</vt:lpstr>
      <vt:lpstr>Prezentace aplikace PowerPoint</vt:lpstr>
      <vt:lpstr>Prezentace aplikace PowerPoint</vt:lpstr>
      <vt:lpstr>Prezentace aplikace PowerPoint</vt:lpstr>
      <vt:lpstr>Nejvýznamnější postavou italské opery 19. století je určitě GIUSEPPE VERDI (1813-1901)</vt:lpstr>
      <vt:lpstr>Prezentace aplikace PowerPoint</vt:lpstr>
      <vt:lpstr>Povídání o italské opeře zakončíme představitelem vrcholného italského operního verismu (směr usilující o pravdivé zobrazení skutečnosti) – a tím je: GIACOMO PUCCINI (1858 – 1924)</vt:lpstr>
      <vt:lpstr>Všechny zmiňované opery můžeme pravidelně vídat v repertoáru všech světových operních scén. Většinu z nich nám průběžně nabízí i  Severočeské divadlo opery a baletu  v Ústí n. L.</vt:lpstr>
      <vt:lpstr>Prezentace aplikace PowerPoint</vt:lpstr>
      <vt:lpstr>Prezentace aplikace PowerPoint</vt:lpstr>
      <vt:lpstr>Prezentace aplikace PowerPoint</vt:lpstr>
    </vt:vector>
  </TitlesOfParts>
  <Company>YTANER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Hudba a divadlo</dc:title>
  <dc:creator>Renata Smyčková</dc:creator>
  <cp:lastModifiedBy>R. Smyčková</cp:lastModifiedBy>
  <cp:revision>18</cp:revision>
  <dcterms:created xsi:type="dcterms:W3CDTF">2010-05-16T11:27:12Z</dcterms:created>
  <dcterms:modified xsi:type="dcterms:W3CDTF">2013-07-16T13:54:31Z</dcterms:modified>
</cp:coreProperties>
</file>