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72" r:id="rId13"/>
    <p:sldId id="265" r:id="rId14"/>
    <p:sldId id="268" r:id="rId15"/>
    <p:sldId id="266" r:id="rId16"/>
    <p:sldId id="267" r:id="rId17"/>
    <p:sldId id="273" r:id="rId18"/>
    <p:sldId id="269" r:id="rId19"/>
    <p:sldId id="270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3395-BA68-4F6F-8B21-EFCA0434B2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7598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DB33-F1FC-4B27-95D7-2FFDE0EBDD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72474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9EB0-1086-499D-9D0C-F7761084C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6049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92943-08A0-42B6-A077-A5782C344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19538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00017-BDEB-49C4-92C2-E5703364F3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6936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783AA-236C-4A3A-A1E3-F5C1376C30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81942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F655D-2E29-4AF6-B319-3E8B277148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93445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5E5E7-FD1D-4455-A7E1-9F1DEF471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52059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FEF9-B15A-4BE2-B88E-348F2361F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5070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286C0-D174-4230-98C5-F14BB98D2F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31363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CDE12-890C-4AF2-B236-051A393ABB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20895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B5B7B-DA8F-4EF3-BC99-557E72C0BB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48754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DF46AEF-DD0C-447F-A922-4753B4B79D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7i-HoVFZkM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B7i-HoVFZkM?version=3&amp;hl=cs_CZ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UI8rpMzsC8&amp;feature=related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UUI8rpMzsC8?version=3&amp;hl=cs_CZ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6QO21JCa7NA" TargetMode="External"/><Relationship Id="rId3" Type="http://schemas.openxmlformats.org/officeDocument/2006/relationships/hyperlink" Target="http://www.youtube.com/watch?v=Gmdl4f5jFM8" TargetMode="External"/><Relationship Id="rId7" Type="http://schemas.openxmlformats.org/officeDocument/2006/relationships/hyperlink" Target="http://www.youtube.com/watch?v=3JsyGMfUuDU&amp;feature=related" TargetMode="External"/><Relationship Id="rId2" Type="http://schemas.openxmlformats.org/officeDocument/2006/relationships/hyperlink" Target="http://cs.wikipedia.org/wiki/Giuseppe_Verd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outube.com/watch?v=OsyIuaVKnXw" TargetMode="External"/><Relationship Id="rId5" Type="http://schemas.openxmlformats.org/officeDocument/2006/relationships/hyperlink" Target="http://www.youtube.com/watch?v=my1wtKPjZWo&amp;feature=plcp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youtube.com/watch?v=NWwg_VtrTdg" TargetMode="External"/><Relationship Id="rId9" Type="http://schemas.openxmlformats.org/officeDocument/2006/relationships/hyperlink" Target="http://www.youtube.com/watch?v=EXs9VKYC9t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ideo" Target="http://www.youtube.com/v/my1wtKPjZWo?version=3&amp;hl=cs_CZ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youtube.com/user/ytanermusic" TargetMode="External"/><Relationship Id="rId7" Type="http://schemas.openxmlformats.org/officeDocument/2006/relationships/hyperlink" Target="http://upload.wikimedia.org/wikipedia/commons/9/9b/GiacomoPuccini.jpg" TargetMode="External"/><Relationship Id="rId2" Type="http://schemas.openxmlformats.org/officeDocument/2006/relationships/hyperlink" Target="http://cs.wikipedia.org/wiki/Giacomo_Puccin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outube.com/watch?v=IMwx9H7Eftk" TargetMode="External"/><Relationship Id="rId5" Type="http://schemas.openxmlformats.org/officeDocument/2006/relationships/hyperlink" Target="http://www.youtube.com/watch?v=2RdJmqLrsbo" TargetMode="External"/><Relationship Id="rId4" Type="http://schemas.openxmlformats.org/officeDocument/2006/relationships/hyperlink" Target="http://www.youtube.com/watch?v=yjkoh9hKddA&amp;feature=relat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rabalet.cz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X5f0Ufek2gQ?version=3&amp;hl=cs_CZ" TargetMode="External"/><Relationship Id="rId4" Type="http://schemas.openxmlformats.org/officeDocument/2006/relationships/hyperlink" Target="http://www.youtube.com/watch?v=X5f0Ufek2gQ&amp;feature=fvwre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Claudio_Monteverd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://www.dailymotion.com/swf/video/xlr9i" TargetMode="Externa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hyperlink" Target="http://www.dailymotion.com/video/xlr9i_claudio-monteverdi-orfeo-savall_musi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omedie_dell'arte" TargetMode="External"/><Relationship Id="rId2" Type="http://schemas.openxmlformats.org/officeDocument/2006/relationships/hyperlink" Target="http://cs.wikipedia.org/wiki/Opera_buff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DIC3FJLUKg&amp;feature=related" TargetMode="External"/><Relationship Id="rId2" Type="http://schemas.openxmlformats.org/officeDocument/2006/relationships/hyperlink" Target="http://www.youtube.com/watch?v=36K7E8i2Zr0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7i-HoVFZkM" TargetMode="External"/><Relationship Id="rId2" Type="http://schemas.openxmlformats.org/officeDocument/2006/relationships/hyperlink" Target="http://cs.wikipedia.org/wiki/Josef_Myslive%C4%8Dek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upload.wikimedia.org/wikipedia/commons/f/fe/Myslivecek_josef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420888"/>
            <a:ext cx="9144000" cy="1247452"/>
          </a:xfrm>
        </p:spPr>
        <p:txBody>
          <a:bodyPr>
            <a:noAutofit/>
          </a:bodyPr>
          <a:lstStyle/>
          <a:p>
            <a:r>
              <a:rPr lang="cs-CZ" sz="4000" dirty="0" smtClean="0"/>
              <a:t>Tento vzdělávací materiál vznikl </a:t>
            </a:r>
            <a:br>
              <a:rPr lang="cs-CZ" sz="4000" dirty="0" smtClean="0"/>
            </a:br>
            <a:r>
              <a:rPr lang="cs-CZ" sz="4000" dirty="0" smtClean="0"/>
              <a:t>v rámci projektu EU – peníze školám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1078" y="4365104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7182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03848" y="476672"/>
            <a:ext cx="2523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hlinkClick r:id="rId3"/>
              </a:rPr>
              <a:t>Romolo ed Ersilia</a:t>
            </a:r>
            <a:endParaRPr lang="cs-CZ" dirty="0"/>
          </a:p>
        </p:txBody>
      </p:sp>
      <p:pic>
        <p:nvPicPr>
          <p:cNvPr id="5" name="B7i-HoVFZkM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5422" y="1052736"/>
            <a:ext cx="7260299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02355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229600" cy="252070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Autorů snažících se o novátorství v opeře bylo mnoho, nový ráz vtiskla italské opeře teprve trojice autorů: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GIOACHINO ROSSINI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VINCENZO BELLINI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GAETANO DONIZETTI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188640"/>
            <a:ext cx="8496944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EBF25A"/>
              </a:buClr>
              <a:buSzPct val="80000"/>
              <a:defRPr/>
            </a:pPr>
            <a:r>
              <a:rPr lang="cs-CZ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G. </a:t>
            </a:r>
            <a:r>
              <a:rPr lang="cs-CZ" sz="24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Donizetti</a:t>
            </a:r>
            <a:r>
              <a:rPr lang="cs-CZ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</a:t>
            </a:r>
          </a:p>
          <a:p>
            <a:pPr marL="342900" lvl="0" indent="-342900">
              <a:spcBef>
                <a:spcPct val="20000"/>
              </a:spcBef>
              <a:buClr>
                <a:srgbClr val="EBF25A"/>
              </a:buClr>
              <a:buSzPct val="80000"/>
              <a:defRPr/>
            </a:pPr>
            <a:r>
              <a:rPr lang="cs-CZ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hlinkClick r:id="rId3"/>
              </a:rPr>
              <a:t>Nápoj </a:t>
            </a:r>
            <a:r>
              <a:rPr lang="cs-CZ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hlinkClick r:id="rId3"/>
              </a:rPr>
              <a:t>lásky</a:t>
            </a:r>
            <a:r>
              <a:rPr lang="cs-CZ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cs-CZ" sz="1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(</a:t>
            </a:r>
            <a:r>
              <a:rPr lang="cs-CZ" sz="16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Nemorino</a:t>
            </a:r>
            <a:r>
              <a:rPr lang="cs-CZ" sz="1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- </a:t>
            </a:r>
            <a:r>
              <a:rPr lang="cs-CZ" sz="16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Rollando</a:t>
            </a:r>
            <a:r>
              <a:rPr lang="cs-CZ" sz="1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cs-CZ" sz="16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Villazon</a:t>
            </a:r>
            <a:r>
              <a:rPr lang="cs-CZ" sz="1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, jeden z nejlepších tenorů současnosti)</a:t>
            </a:r>
            <a:endParaRPr lang="cs-CZ" sz="16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  <p:pic>
        <p:nvPicPr>
          <p:cNvPr id="3" name="UUI8rpMzsC8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71600" y="1268760"/>
            <a:ext cx="6816757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6678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smtClean="0">
                <a:solidFill>
                  <a:schemeClr val="tx1"/>
                </a:solidFill>
              </a:rPr>
              <a:t>Nejvýznamnější postavou italské opery 19. století je určitě</a:t>
            </a:r>
            <a:br>
              <a:rPr lang="cs-CZ" sz="2400" smtClean="0">
                <a:solidFill>
                  <a:schemeClr val="tx1"/>
                </a:solidFill>
              </a:rPr>
            </a:br>
            <a:r>
              <a:rPr lang="cs-CZ" sz="2400" smtClean="0">
                <a:solidFill>
                  <a:schemeClr val="tx1"/>
                </a:solidFill>
                <a:hlinkClick r:id="rId2"/>
              </a:rPr>
              <a:t>GIUSEPPE VERDI</a:t>
            </a:r>
            <a:r>
              <a:rPr lang="cs-CZ" sz="2400" smtClean="0">
                <a:solidFill>
                  <a:schemeClr val="tx1"/>
                </a:solidFill>
              </a:rPr>
              <a:t/>
            </a:r>
            <a:br>
              <a:rPr lang="cs-CZ" sz="2400" smtClean="0">
                <a:solidFill>
                  <a:schemeClr val="tx1"/>
                </a:solidFill>
              </a:rPr>
            </a:br>
            <a:r>
              <a:rPr lang="cs-CZ" sz="2400" smtClean="0">
                <a:solidFill>
                  <a:schemeClr val="tx1"/>
                </a:solidFill>
              </a:rPr>
              <a:t>(1813-1901)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600200"/>
            <a:ext cx="4546848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 z mnoha Verdiho oper uveďme ty nejznámější 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err="1" smtClean="0">
                <a:hlinkClick r:id="rId3"/>
              </a:rPr>
              <a:t>Nabucco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err="1" smtClean="0">
                <a:hlinkClick r:id="rId4"/>
              </a:rPr>
              <a:t>Rigoletto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hlinkClick r:id="rId5"/>
              </a:rPr>
              <a:t>Trubadúr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hlinkClick r:id="rId6"/>
              </a:rPr>
              <a:t>La </a:t>
            </a:r>
            <a:r>
              <a:rPr lang="cs-CZ" sz="2400" dirty="0" err="1" smtClean="0">
                <a:hlinkClick r:id="rId6"/>
              </a:rPr>
              <a:t>Traviata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hlinkClick r:id="rId7"/>
              </a:rPr>
              <a:t>Síla osudu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hlinkClick r:id="rId8"/>
              </a:rPr>
              <a:t>Aida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err="1" smtClean="0">
                <a:hlinkClick r:id="rId9"/>
              </a:rPr>
              <a:t>Otello</a:t>
            </a:r>
            <a:endParaRPr lang="cs-CZ" sz="2400" dirty="0" smtClean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84784"/>
            <a:ext cx="3245346" cy="432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9512" y="18864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Verdimu je věnovaná samostatná prezentace, teď </a:t>
            </a:r>
            <a:r>
              <a:rPr lang="cs-CZ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tey</a:t>
            </a:r>
            <a:r>
              <a:rPr lang="cs-CZ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jen jediná ukázka – Trubadúr ze Severočeského divadla opery a baletu</a:t>
            </a:r>
            <a:endParaRPr lang="cs-CZ" dirty="0"/>
          </a:p>
        </p:txBody>
      </p:sp>
      <p:pic>
        <p:nvPicPr>
          <p:cNvPr id="4" name="my1wtKPjZWo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7584" y="1124744"/>
            <a:ext cx="7200800" cy="5400600"/>
          </a:xfrm>
          <a:prstGeom prst="rect">
            <a:avLst/>
          </a:prstGeom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753" y="18864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Povídání o italské opeře zakončíme představitelem vrcholného italského operního verismu </a:t>
            </a:r>
            <a:r>
              <a:rPr lang="cs-CZ" sz="1800" dirty="0" smtClean="0">
                <a:solidFill>
                  <a:schemeClr val="tx1"/>
                </a:solidFill>
              </a:rPr>
              <a:t>(směr usilující o pravdivé zobrazení skutečnosti) – </a:t>
            </a:r>
            <a:r>
              <a:rPr lang="cs-CZ" sz="2400" dirty="0" smtClean="0">
                <a:solidFill>
                  <a:schemeClr val="tx1"/>
                </a:solidFill>
              </a:rPr>
              <a:t>a tím je: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  <a:hlinkClick r:id="rId2"/>
              </a:rPr>
              <a:t>GIACOMO PUCCINI</a:t>
            </a:r>
            <a:r>
              <a:rPr lang="cs-CZ" sz="2400" dirty="0" smtClean="0">
                <a:solidFill>
                  <a:schemeClr val="tx1"/>
                </a:solidFill>
              </a:rPr>
              <a:t> (1858 – 1924)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9138"/>
            <a:ext cx="5051425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000" dirty="0" err="1" smtClean="0"/>
              <a:t>Pucciniho</a:t>
            </a:r>
            <a:r>
              <a:rPr lang="cs-CZ" sz="2000" dirty="0" smtClean="0"/>
              <a:t> hudba má výrazný charakter a pozná se okamžitě. Rafinovanost technických prostředků dodává hudbě nesmírnou působivost, dramatičnost a napětí. Jeho opery získaly přízeň publika na celém světě. Nejhranější jsou: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hlinkClick r:id="rId3"/>
              </a:rPr>
              <a:t>Bohéma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err="1" smtClean="0">
                <a:hlinkClick r:id="rId3"/>
              </a:rPr>
              <a:t>Tosca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err="1" smtClean="0">
                <a:hlinkClick r:id="rId4"/>
              </a:rPr>
              <a:t>Madamme</a:t>
            </a:r>
            <a:r>
              <a:rPr lang="cs-CZ" sz="2400" dirty="0" smtClean="0">
                <a:hlinkClick r:id="rId4"/>
              </a:rPr>
              <a:t> </a:t>
            </a:r>
            <a:r>
              <a:rPr lang="cs-CZ" sz="2400" dirty="0" err="1" smtClean="0">
                <a:hlinkClick r:id="rId4"/>
              </a:rPr>
              <a:t>Butterfly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err="1" smtClean="0">
                <a:hlinkClick r:id="rId5"/>
              </a:rPr>
              <a:t>Turandot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err="1" smtClean="0">
                <a:hlinkClick r:id="rId6"/>
              </a:rPr>
              <a:t>Gianni</a:t>
            </a:r>
            <a:r>
              <a:rPr lang="cs-CZ" sz="2400" dirty="0" smtClean="0">
                <a:hlinkClick r:id="rId6"/>
              </a:rPr>
              <a:t> </a:t>
            </a:r>
            <a:r>
              <a:rPr lang="cs-CZ" sz="2400" dirty="0" err="1" smtClean="0">
                <a:hlinkClick r:id="rId6"/>
              </a:rPr>
              <a:t>Schicchi</a:t>
            </a:r>
            <a:endParaRPr lang="cs-CZ" sz="2400" dirty="0" smtClean="0"/>
          </a:p>
        </p:txBody>
      </p:sp>
      <p:pic>
        <p:nvPicPr>
          <p:cNvPr id="14340" name="Picture 7" descr="Soubor:GiacomoPuccini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20938"/>
            <a:ext cx="2665413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301038" cy="3384351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Všechny zmiňované opery můžeme pravidelně vídat v repertoáru všech světových operních scén.</a:t>
            </a:r>
            <a:br>
              <a:rPr lang="cs-CZ" sz="2800" dirty="0" smtClean="0"/>
            </a:br>
            <a:r>
              <a:rPr lang="cs-CZ" sz="2800" dirty="0" smtClean="0"/>
              <a:t>Většinu z nich nám průběžně nabízí i </a:t>
            </a:r>
            <a:br>
              <a:rPr lang="cs-CZ" sz="2800" dirty="0" smtClean="0"/>
            </a:br>
            <a:r>
              <a:rPr lang="cs-CZ" sz="3200" dirty="0" smtClean="0"/>
              <a:t>Severočeské divadlo opery a baletu</a:t>
            </a:r>
            <a:br>
              <a:rPr lang="cs-CZ" sz="3200" dirty="0" smtClean="0"/>
            </a:br>
            <a:r>
              <a:rPr lang="cs-CZ" sz="3200" dirty="0" smtClean="0"/>
              <a:t> v Ústí n. L.</a:t>
            </a:r>
          </a:p>
        </p:txBody>
      </p:sp>
      <p:pic>
        <p:nvPicPr>
          <p:cNvPr id="15363" name="Picture 5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437063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X5f0Ufek2gQ?version=3&amp;hl=cs_CZ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1600" y="1196752"/>
            <a:ext cx="6816757" cy="511256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79512" y="18864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Sestřih opery </a:t>
            </a:r>
            <a:r>
              <a:rPr lang="cs-CZ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  <a:hlinkClick r:id="rId4"/>
              </a:rPr>
              <a:t>La </a:t>
            </a:r>
            <a:r>
              <a:rPr lang="cs-CZ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  <a:hlinkClick r:id="rId4"/>
              </a:rPr>
              <a:t>boheme</a:t>
            </a:r>
            <a:r>
              <a:rPr lang="cs-CZ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  <a:hlinkClick r:id="rId4"/>
              </a:rPr>
              <a:t> </a:t>
            </a:r>
            <a:endParaRPr lang="cs-CZ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  <a:p>
            <a:pPr algn="ctr"/>
            <a:r>
              <a:rPr lang="cs-CZ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ze Severočeského divadla opery a baletu v Ústí </a:t>
            </a:r>
            <a:r>
              <a:rPr lang="cs-CZ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n.L.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74783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1052513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r>
              <a:rPr lang="cs-CZ" sz="2000" smtClean="0"/>
              <a:t>Název projektu : Objevujeme svět kolem nás</a:t>
            </a:r>
            <a:br>
              <a:rPr lang="cs-CZ" sz="2000" smtClean="0"/>
            </a:br>
            <a:r>
              <a:rPr lang="cs-CZ" sz="2000" smtClean="0"/>
              <a:t>Reg. číslo projektu: CZ.1.07/1.4.00/21.2040</a:t>
            </a:r>
            <a:endParaRPr lang="cs-CZ" sz="2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388" y="3429000"/>
            <a:ext cx="8229600" cy="2016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Autor : Renata Smyčková, ZŠ a MŠ Nová, Ústí n. L.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Období vytvoření výukového materiálu: březen 2012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Vzdělávací obor: Člověk a umění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Anotace: Prezentace určená pro seznámení s italskou operou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Očekávaný výstup: žák poznává historii italské opery, seznamuje se s významnými autory jednotlivých období, sleduje a hodnotí ukázky jejich děl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cs-CZ" sz="1400" dirty="0" smtClean="0">
                <a:effectLst/>
              </a:rPr>
              <a:t>Jazyk:  Čeština</a:t>
            </a:r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2838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79388" y="260648"/>
            <a:ext cx="8713092" cy="341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u="sng" dirty="0"/>
              <a:t>Použité zdroje:</a:t>
            </a:r>
            <a:r>
              <a:rPr lang="cs-CZ" dirty="0"/>
              <a:t> </a:t>
            </a:r>
          </a:p>
          <a:p>
            <a:r>
              <a:rPr lang="cs-CZ" sz="1400" dirty="0" smtClean="0"/>
              <a:t>Wikipedie </a:t>
            </a:r>
            <a:r>
              <a:rPr lang="cs-CZ" sz="1400" dirty="0"/>
              <a:t>– otevřená encyklopedie  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6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1600" u="sng" dirty="0" smtClean="0"/>
              <a:t>Zdroje </a:t>
            </a:r>
            <a:r>
              <a:rPr lang="cs-CZ" sz="1600" u="sng" dirty="0"/>
              <a:t>obrázků</a:t>
            </a:r>
            <a:r>
              <a:rPr lang="cs-CZ" sz="1600" u="sng" dirty="0" smtClean="0"/>
              <a:t>:</a:t>
            </a:r>
            <a:endParaRPr lang="cs-CZ" sz="1600" u="sng" dirty="0"/>
          </a:p>
          <a:p>
            <a:pPr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 [cit. 2012-03-01]. Dostupný pod licencí public domain na WWW: </a:t>
            </a:r>
            <a:r>
              <a:rPr lang="cs-CZ" sz="1400" dirty="0"/>
              <a:t>http://cs.wikipedia.org/wiki/Soubor:Claudio_Monteverdi.jpg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 [</a:t>
            </a:r>
            <a:r>
              <a:rPr lang="cs-CZ" sz="1400" dirty="0"/>
              <a:t>cit. 2012-03-01]. Dostupný pod licencí public domain na WWW: http://cs.wikipedia.org/wiki/Soubor:Pergolesi.jpg 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[cit. 2012-03-01]. Dostupný pod licencí public domain na WWW: </a:t>
            </a:r>
            <a:r>
              <a:rPr lang="cs-CZ" sz="1400" dirty="0"/>
              <a:t>http://cs.wikipedia.org/wiki/Soubor:Myslivecek_josef1.jpg 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[</a:t>
            </a:r>
            <a:r>
              <a:rPr lang="cs-CZ" sz="1400" dirty="0"/>
              <a:t>cit. 2012-03-01]. Dostupný pod licencí public </a:t>
            </a:r>
            <a:r>
              <a:rPr lang="cs-CZ" sz="1400" dirty="0" err="1"/>
              <a:t>domain</a:t>
            </a:r>
            <a:r>
              <a:rPr lang="cs-CZ" sz="1400" dirty="0"/>
              <a:t> na WWW: http://cs.wikipedia.org/wiki/Soubor:Verdi-1899.jpg 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sz="1400" dirty="0" smtClean="0"/>
              <a:t>[</a:t>
            </a:r>
            <a:r>
              <a:rPr lang="cs-CZ" sz="1400" dirty="0"/>
              <a:t>cit. 2012-03-01]. Dostupný pod licencí public </a:t>
            </a:r>
            <a:r>
              <a:rPr lang="cs-CZ" sz="1400" dirty="0" err="1"/>
              <a:t>domain</a:t>
            </a:r>
            <a:r>
              <a:rPr lang="cs-CZ" sz="1400" dirty="0"/>
              <a:t> na WWW: http://</a:t>
            </a:r>
            <a:r>
              <a:rPr lang="cs-CZ" sz="1400" dirty="0" smtClean="0"/>
              <a:t>cs.wikipedia.org/wiki/Soubor:GiacomoPuccini.jpg</a:t>
            </a:r>
            <a:endParaRPr lang="cs-CZ" sz="1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35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Italská opera</a:t>
            </a:r>
          </a:p>
        </p:txBody>
      </p:sp>
    </p:spTree>
  </p:cSld>
  <p:clrMapOvr>
    <a:masterClrMapping/>
  </p:clrMapOvr>
  <p:transition spd="med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Itálie je rodnou zemí operního žánru.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Italům je vrozená zpěvnost , která provázela každodenní život všech skupin obyvatel.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Počátky opery ve Florencii koncem 16. století souvisí se snahou vzkřísit antickou tragédii – proto první díla jsou jakýmsi spojením antické tématiky s novým způsobem zpěvu </a:t>
            </a:r>
            <a:r>
              <a:rPr lang="cs-CZ" sz="2000" dirty="0" smtClean="0"/>
              <a:t>(polyfonické vazby).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Hlavní mistr tohoto hudebního žánru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>
                <a:hlinkClick r:id="rId3"/>
              </a:rPr>
              <a:t>CLAUDIO MONTEVERDI </a:t>
            </a:r>
            <a:r>
              <a:rPr lang="cs-CZ" sz="2000" dirty="0" smtClean="0"/>
              <a:t>(1567 – 1643)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položil základy opeře, která se brzy stala všeobecně oblíbenou.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8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340768"/>
            <a:ext cx="3025538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32656"/>
            <a:ext cx="8229600" cy="115153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Jeho nejznámější opera vznikla v roce 1607 a jmenuje se</a:t>
            </a:r>
            <a:r>
              <a:rPr lang="cs-CZ" dirty="0" smtClean="0"/>
              <a:t> </a:t>
            </a:r>
            <a:r>
              <a:rPr lang="cs-CZ" dirty="0" smtClean="0">
                <a:hlinkClick r:id="rId4"/>
              </a:rPr>
              <a:t>ORFEUS</a:t>
            </a: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000" dirty="0" smtClean="0"/>
          </a:p>
        </p:txBody>
      </p:sp>
      <p:pic>
        <p:nvPicPr>
          <p:cNvPr id="2" name="xlr9i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1331640" y="1556792"/>
            <a:ext cx="6336704" cy="47525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59753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První veřejné operní divadlo bylo otevřeno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v Benátkách v roce 1637.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Římská škola obohatila operu o ansámblové scény </a:t>
            </a:r>
            <a:r>
              <a:rPr lang="cs-CZ" sz="2000" dirty="0" smtClean="0"/>
              <a:t>(zpívá několik sólistů společně),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Neapolská škola vnesla do oper taneční složku.</a:t>
            </a:r>
            <a:endParaRPr lang="cs-CZ" sz="2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Kolem roku 1700 jsou operní divadla ve všech velkých městech Itálie.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Dokonalost italských zpěváků způsobila, že účinkují nejen v různých městech  Itálie, často však jsou zváni i do zahraničí.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229600" cy="46085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Patos </a:t>
            </a:r>
            <a:r>
              <a:rPr lang="cs-CZ" sz="2000" dirty="0" smtClean="0"/>
              <a:t>(vzletný způsob projevu)</a:t>
            </a:r>
            <a:r>
              <a:rPr lang="cs-CZ" sz="2800" dirty="0" smtClean="0"/>
              <a:t> operních děl se ale brzy divákům přejedl.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Proti němu vyvstal lehčí a zábavnější druh opery – </a:t>
            </a:r>
            <a:r>
              <a:rPr lang="cs-CZ" sz="2800" dirty="0" smtClean="0">
                <a:hlinkClick r:id="rId2"/>
              </a:rPr>
              <a:t>OPERA BUFFA </a:t>
            </a:r>
            <a:r>
              <a:rPr lang="cs-CZ" sz="2800" dirty="0" smtClean="0"/>
              <a:t>(komická opera).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V ní se uplatnil ryze lidový vliv a staletá tradice divadelní hry zvané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hlinkClick r:id="rId3"/>
              </a:rPr>
              <a:t>COMMEDIA DELL´ARTE</a:t>
            </a:r>
            <a:endParaRPr lang="cs-CZ" sz="28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229600" cy="61198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První komickou operu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dirty="0" smtClean="0">
                <a:hlinkClick r:id="rId2"/>
              </a:rPr>
              <a:t>LA SEVRA PADRONA </a:t>
            </a:r>
            <a:r>
              <a:rPr lang="cs-CZ" dirty="0" smtClean="0"/>
              <a:t>-</a:t>
            </a:r>
            <a:r>
              <a:rPr lang="cs-CZ" sz="2400" dirty="0" smtClean="0"/>
              <a:t>(„Služka paní “, 1733)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složil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GIOVANNI BATTISTA</a:t>
            </a:r>
            <a:r>
              <a:rPr lang="cs-CZ" dirty="0" smtClean="0"/>
              <a:t> PERGOLESI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1800" dirty="0" smtClean="0"/>
              <a:t>Asi nejoblíbenějším </a:t>
            </a:r>
            <a:r>
              <a:rPr lang="cs-CZ" sz="1800" dirty="0" err="1" smtClean="0"/>
              <a:t>Pergolessiho</a:t>
            </a:r>
            <a:r>
              <a:rPr lang="cs-CZ" sz="1800" dirty="0" smtClean="0"/>
              <a:t> dílem je však oratorium</a:t>
            </a:r>
            <a:r>
              <a:rPr lang="cs-CZ" sz="2400" dirty="0" smtClean="0"/>
              <a:t> </a:t>
            </a:r>
            <a:r>
              <a:rPr lang="cs-CZ" sz="2000" dirty="0" smtClean="0">
                <a:hlinkClick r:id="rId3"/>
              </a:rPr>
              <a:t>STABAT MATER</a:t>
            </a:r>
            <a:endParaRPr lang="cs-CZ" sz="2000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80928"/>
            <a:ext cx="23241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03232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 druhé polovině 18. století byla opera žánr velmi rozšířený, zájem o ni však začínal poněkud uvadat.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5051425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Druhou vlnu slávy zaznamenala kolem roku 1800, kdy se v Itálii začínají uplatňovat i skladatelé, kteří přicházejí z jiných zemí.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Významné místo mezi nimi patří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>
                <a:hlinkClick r:id="rId2"/>
              </a:rPr>
              <a:t>Josefu Myslivečkovi</a:t>
            </a:r>
            <a:r>
              <a:rPr lang="cs-CZ" sz="2400" dirty="0" smtClean="0"/>
              <a:t>, kterého nazývali „božským Čechem“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Podívejte se na ukázku z opery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hlinkClick r:id="rId3"/>
              </a:rPr>
              <a:t>Romolo ed Ersilia</a:t>
            </a:r>
            <a:endParaRPr lang="cs-CZ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1800" dirty="0" smtClean="0"/>
              <a:t>(premiéra - </a:t>
            </a:r>
            <a:r>
              <a:rPr lang="it-IT" sz="1800" dirty="0" smtClean="0"/>
              <a:t>Neapol 13.8.1773</a:t>
            </a:r>
            <a:r>
              <a:rPr lang="cs-CZ" sz="1800" dirty="0" smtClean="0"/>
              <a:t>)</a:t>
            </a:r>
            <a:r>
              <a:rPr lang="it-IT" sz="1800" dirty="0" smtClean="0"/>
              <a:t> </a:t>
            </a:r>
            <a:endParaRPr lang="cs-CZ" sz="1800" dirty="0" smtClean="0"/>
          </a:p>
        </p:txBody>
      </p:sp>
      <p:pic>
        <p:nvPicPr>
          <p:cNvPr id="10244" name="Picture 7" descr="Soubor:Myslivecek josef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484784"/>
            <a:ext cx="2433637" cy="4070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4.6"/>
</p:tagLst>
</file>

<file path=ppt/theme/theme1.xml><?xml version="1.0" encoding="utf-8"?>
<a:theme xmlns:a="http://schemas.openxmlformats.org/drawingml/2006/main" name="Opona">
  <a:themeElements>
    <a:clrScheme name="Opon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po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on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on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on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362</TotalTime>
  <Words>649</Words>
  <Application>Microsoft Office PowerPoint</Application>
  <PresentationFormat>Předvádění na obrazovce (4:3)</PresentationFormat>
  <Paragraphs>109</Paragraphs>
  <Slides>19</Slides>
  <Notes>0</Notes>
  <HiddenSlides>0</HiddenSlides>
  <MMClips>5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Opona</vt:lpstr>
      <vt:lpstr>Tento vzdělávací materiál vznikl  v rámci projektu EU – peníze školám</vt:lpstr>
      <vt:lpstr>Italská opera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 druhé polovině 18. století byla opera žánr velmi rozšířený, zájem o ni však začínal poněkud uvadat.</vt:lpstr>
      <vt:lpstr>Prezentace aplikace PowerPoint</vt:lpstr>
      <vt:lpstr>Prezentace aplikace PowerPoint</vt:lpstr>
      <vt:lpstr>Prezentace aplikace PowerPoint</vt:lpstr>
      <vt:lpstr>Nejvýznamnější postavou italské opery 19. století je určitě GIUSEPPE VERDI (1813-1901)</vt:lpstr>
      <vt:lpstr>Prezentace aplikace PowerPoint</vt:lpstr>
      <vt:lpstr>Povídání o italské opeře zakončíme představitelem vrcholného italského operního verismu (směr usilující o pravdivé zobrazení skutečnosti) – a tím je: GIACOMO PUCCINI (1858 – 1924)</vt:lpstr>
      <vt:lpstr>Všechny zmiňované opery můžeme pravidelně vídat v repertoáru všech světových operních scén. Většinu z nich nám průběžně nabízí i  Severočeské divadlo opery a baletu  v Ústí n. L.</vt:lpstr>
      <vt:lpstr>Prezentace aplikace PowerPoint</vt:lpstr>
      <vt:lpstr>Prezentace aplikace PowerPoint</vt:lpstr>
      <vt:lpstr>Prezentace aplikace PowerPoint</vt:lpstr>
    </vt:vector>
  </TitlesOfParts>
  <Company>YTANER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Hudba a divadlo</dc:title>
  <dc:creator>Renata Smyčková</dc:creator>
  <cp:lastModifiedBy>R. Smyčková</cp:lastModifiedBy>
  <cp:revision>18</cp:revision>
  <dcterms:created xsi:type="dcterms:W3CDTF">2010-05-16T11:27:12Z</dcterms:created>
  <dcterms:modified xsi:type="dcterms:W3CDTF">2013-07-16T13:54:31Z</dcterms:modified>
</cp:coreProperties>
</file>