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7" r:id="rId2"/>
    <p:sldId id="256" r:id="rId3"/>
    <p:sldId id="257" r:id="rId4"/>
    <p:sldId id="268" r:id="rId5"/>
    <p:sldId id="258" r:id="rId6"/>
    <p:sldId id="273" r:id="rId7"/>
    <p:sldId id="274" r:id="rId8"/>
    <p:sldId id="259" r:id="rId9"/>
    <p:sldId id="275" r:id="rId10"/>
    <p:sldId id="260" r:id="rId11"/>
    <p:sldId id="270" r:id="rId12"/>
    <p:sldId id="269" r:id="rId13"/>
    <p:sldId id="276" r:id="rId14"/>
    <p:sldId id="271" r:id="rId15"/>
    <p:sldId id="272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7A642-CB96-45CA-8264-3F5C92FF48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0749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D4438-48BA-4FD2-9A50-565C832ED5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24382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858E4-A9B4-46C0-8402-9105C58C04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3411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29072-6F35-4E25-95B1-D11995D279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47823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47549-EB21-42ED-AFB5-42114AE630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74107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B6A15-447F-4801-B85C-E48711C042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3164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9FF4F-81F5-42EF-9E26-C7DF73DCDE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53018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67E96-7D20-457F-8970-190C52DC9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33450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A992A-A735-410C-8765-5D03268607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25101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49CA2-0F40-4DC6-A46A-7CBD673879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93518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6E99B-C712-4201-8482-14AAEA6010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9483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683F1B7-E805-48D4-9643-D12922CCB2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2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ideo" Target="http://www.youtube.com/v/DyI7NUaSz_E?version=3&amp;hl=cs_CZ" TargetMode="External"/><Relationship Id="rId4" Type="http://schemas.openxmlformats.org/officeDocument/2006/relationships/hyperlink" Target="http://www.youtube.com/watch?v=DyI7NUaSz_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Claude_Debussy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://cs.wikipedia.org/wiki/Jules_Massene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youtube.com/watch?v=U_kTj05Yw9E" TargetMode="External"/><Relationship Id="rId5" Type="http://schemas.openxmlformats.org/officeDocument/2006/relationships/hyperlink" Target="http://cs.wikipedia.org/wiki/L%C3%A9o_Delibes" TargetMode="External"/><Relationship Id="rId4" Type="http://schemas.openxmlformats.org/officeDocument/2006/relationships/hyperlink" Target="http://cs.wikipedia.org/wiki/Maurice_Rave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U_kTj05Yw9E?version=3&amp;hl=cs_CZ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Charles_Gounod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fJkRuPA0-2M?version=3&amp;hl=cs_CZ" TargetMode="External"/><Relationship Id="rId4" Type="http://schemas.openxmlformats.org/officeDocument/2006/relationships/hyperlink" Target="http://www.youtube.com/watch?v=fJkRuPA0-2M&amp;feature=relat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RPH0NyrzvM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dRPH0NyrzvM?version=3&amp;hl=cs_CZ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Georges_Bizet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d0FNpiBDyA&amp;feature=related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Gd0FNpiBDyA?version=3&amp;hl=cs_CZ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1247452"/>
          </a:xfrm>
        </p:spPr>
        <p:txBody>
          <a:bodyPr>
            <a:noAutofit/>
          </a:bodyPr>
          <a:lstStyle/>
          <a:p>
            <a:r>
              <a:rPr lang="cs-CZ" sz="4000" dirty="0" smtClean="0"/>
              <a:t>Tento vzdělávací materiál vznikl </a:t>
            </a:r>
            <a:br>
              <a:rPr lang="cs-CZ" sz="4000" dirty="0" smtClean="0"/>
            </a:br>
            <a:r>
              <a:rPr lang="cs-CZ" sz="4000" dirty="0" smtClean="0"/>
              <a:t>v rámci projektu EU – peníze školám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1078" y="4365104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7182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cs-CZ" sz="240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400" smtClean="0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148596" y="403558"/>
            <a:ext cx="5473700" cy="62642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JACQUES OFFENBACH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(1819 – 1880)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Narodil se v Německu. Proslavil se především jako autor desítek operet – je také považován za pilíř tohoto hudebního žánru.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Celý život však toužil složit operu. Na sklonku života, kdy už žil trvale v Paříži si tento sen splnil. Vznikla tak jeho jediná opera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HOFFMANNOVY POVÍDKY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(Les </a:t>
            </a:r>
            <a:r>
              <a:rPr lang="cs-CZ" sz="2000" dirty="0" err="1" smtClean="0"/>
              <a:t>Contes</a:t>
            </a:r>
            <a:r>
              <a:rPr lang="cs-CZ" sz="2000" dirty="0" smtClean="0"/>
              <a:t> </a:t>
            </a:r>
            <a:r>
              <a:rPr lang="cs-CZ" sz="2000" dirty="0" err="1" smtClean="0"/>
              <a:t>d´Hoffmann</a:t>
            </a:r>
            <a:r>
              <a:rPr lang="cs-CZ" sz="2000" dirty="0" smtClean="0"/>
              <a:t>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Tato fantastická opera získala velkou oblibu teprve v posledních desetiletích.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V SDOB Ústí </a:t>
            </a:r>
            <a:r>
              <a:rPr lang="cs-CZ" sz="2000" dirty="0" err="1" smtClean="0"/>
              <a:t>n.L.</a:t>
            </a:r>
            <a:r>
              <a:rPr lang="cs-CZ" sz="2000" dirty="0" smtClean="0"/>
              <a:t> byla s obrovským úspěchem hraná v roce 2008 a přinesla našemu divadlu cenu </a:t>
            </a:r>
            <a:r>
              <a:rPr lang="cs-CZ" sz="2000" dirty="0" err="1" smtClean="0"/>
              <a:t>Thalie</a:t>
            </a:r>
            <a:r>
              <a:rPr lang="cs-CZ" sz="2000" dirty="0" smtClean="0"/>
              <a:t> za nejlepší mužský operní výkon roku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296" y="1268760"/>
            <a:ext cx="3505572" cy="453387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660232" y="6244054"/>
            <a:ext cx="72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yI7NUaSz_E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20778" y="1268760"/>
            <a:ext cx="6840760" cy="513057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979712" y="332656"/>
            <a:ext cx="4277132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buClr>
                <a:srgbClr val="EBF25A"/>
              </a:buClr>
              <a:buSzPct val="80000"/>
              <a:defRPr/>
            </a:pPr>
            <a:r>
              <a:rPr lang="cs-CZ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hlinkClick r:id="rId4"/>
              </a:rPr>
              <a:t>HOFFMANNOVY POVÍDKY</a:t>
            </a:r>
            <a:endParaRPr lang="cs-CZ" sz="28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smtClean="0">
                <a:solidFill>
                  <a:schemeClr val="tx1"/>
                </a:solidFill>
              </a:rPr>
              <a:t>Opery jsou součástí díla i dalších francouzských skladatelů </a:t>
            </a:r>
            <a:br>
              <a:rPr lang="cs-CZ" sz="2000" smtClean="0">
                <a:solidFill>
                  <a:schemeClr val="tx1"/>
                </a:solidFill>
              </a:rPr>
            </a:br>
            <a:r>
              <a:rPr lang="cs-CZ" sz="2000" smtClean="0">
                <a:solidFill>
                  <a:schemeClr val="tx1"/>
                </a:solidFill>
              </a:rPr>
              <a:t>(</a:t>
            </a:r>
            <a:r>
              <a:rPr lang="cs-CZ" sz="2000" smtClean="0">
                <a:solidFill>
                  <a:schemeClr val="tx1"/>
                </a:solidFill>
                <a:hlinkClick r:id="rId2"/>
              </a:rPr>
              <a:t>Jules Massenet</a:t>
            </a:r>
            <a:r>
              <a:rPr lang="cs-CZ" sz="2000" smtClean="0">
                <a:solidFill>
                  <a:schemeClr val="tx1"/>
                </a:solidFill>
              </a:rPr>
              <a:t>, </a:t>
            </a:r>
            <a:r>
              <a:rPr lang="cs-CZ" sz="2000" smtClean="0">
                <a:solidFill>
                  <a:schemeClr val="tx1"/>
                </a:solidFill>
                <a:hlinkClick r:id="rId3"/>
              </a:rPr>
              <a:t>Claude Debussy</a:t>
            </a:r>
            <a:r>
              <a:rPr lang="cs-CZ" sz="2000" smtClean="0">
                <a:solidFill>
                  <a:schemeClr val="tx1"/>
                </a:solidFill>
              </a:rPr>
              <a:t>, </a:t>
            </a:r>
            <a:r>
              <a:rPr lang="cs-CZ" sz="2000" smtClean="0">
                <a:solidFill>
                  <a:schemeClr val="tx1"/>
                </a:solidFill>
                <a:hlinkClick r:id="rId4"/>
              </a:rPr>
              <a:t>Maurice Ravel</a:t>
            </a:r>
            <a:r>
              <a:rPr lang="cs-CZ" sz="2000" smtClean="0">
                <a:solidFill>
                  <a:schemeClr val="tx1"/>
                </a:solidFill>
              </a:rPr>
              <a:t>), kteří si však slávu zajistili jinými hudebními žánry</a:t>
            </a:r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1700213"/>
            <a:ext cx="511175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S ohledem na aktuálnost však ještě zmíníme jedno jméno: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dirty="0" smtClean="0">
                <a:hlinkClick r:id="rId5"/>
              </a:rPr>
              <a:t>LÉO DELIBES</a:t>
            </a: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jeho opera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dirty="0" smtClean="0">
                <a:hlinkClick r:id="rId6"/>
              </a:rPr>
              <a:t>LAKMÉ</a:t>
            </a:r>
            <a:endParaRPr lang="cs-CZ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Je rovněž v repertoáru SDOB Ústí n. L. – a představitelka titulní role získala za svůj výkon Cenu Thálie za rok 2011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6"/>
            <a:ext cx="3442270" cy="42498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236296" y="6237312"/>
            <a:ext cx="72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Obr.4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U_kTj05Yw9E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11560" y="764704"/>
            <a:ext cx="7656851" cy="574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2853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052513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r>
              <a:rPr lang="cs-CZ" sz="2000" smtClean="0"/>
              <a:t>Název projektu : Objevujeme svět kolem nás</a:t>
            </a:r>
            <a:br>
              <a:rPr lang="cs-CZ" sz="2000" smtClean="0"/>
            </a:br>
            <a:r>
              <a:rPr lang="cs-CZ" sz="2000" smtClean="0"/>
              <a:t>Reg. číslo projektu: CZ.1.07/1.4.00/21.2040</a:t>
            </a:r>
            <a:endParaRPr lang="cs-CZ" sz="2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388" y="3429000"/>
            <a:ext cx="8229600" cy="2016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Autor : Renata Smyčková, ZŠ a MŠ Nová, Ústí n. L.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Období vytvoření výukového materiálu: březen 2012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Vzdělávací obor: Člověk a umění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Anotace: Prezentace určená pro seznámení  s </a:t>
            </a:r>
            <a:r>
              <a:rPr lang="cs-CZ" sz="1400" dirty="0" err="1" smtClean="0">
                <a:effectLst/>
              </a:rPr>
              <a:t>franc</a:t>
            </a:r>
            <a:r>
              <a:rPr lang="cs-CZ" sz="1400" dirty="0" smtClean="0">
                <a:effectLst/>
              </a:rPr>
              <a:t> operou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Očekávaný výstup: žák pohovoří o charakteristických znacích </a:t>
            </a:r>
            <a:r>
              <a:rPr lang="cs-CZ" sz="1400" dirty="0">
                <a:effectLst/>
              </a:rPr>
              <a:t>a </a:t>
            </a:r>
            <a:r>
              <a:rPr lang="cs-CZ" sz="1400" dirty="0" smtClean="0">
                <a:effectLst/>
              </a:rPr>
              <a:t>významných tvůrcích </a:t>
            </a:r>
            <a:r>
              <a:rPr lang="cs-CZ" sz="1400" dirty="0">
                <a:effectLst/>
              </a:rPr>
              <a:t>francouzské </a:t>
            </a:r>
            <a:r>
              <a:rPr lang="cs-CZ" sz="1400" dirty="0" smtClean="0">
                <a:effectLst/>
              </a:rPr>
              <a:t>opery. Poslouchá ukázky.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Jazyk:  Čeština</a:t>
            </a:r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8478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79388" y="260648"/>
            <a:ext cx="8713092" cy="302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u="sng" dirty="0"/>
              <a:t>Použité zdroje:</a:t>
            </a:r>
            <a:r>
              <a:rPr lang="cs-CZ" dirty="0"/>
              <a:t> </a:t>
            </a:r>
          </a:p>
          <a:p>
            <a:r>
              <a:rPr lang="cs-CZ" sz="1400" dirty="0" smtClean="0"/>
              <a:t>Wikipedie </a:t>
            </a:r>
            <a:r>
              <a:rPr lang="cs-CZ" sz="1400" dirty="0"/>
              <a:t>– otevřená encyklopedie  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1600" u="sng" dirty="0" smtClean="0"/>
              <a:t>Zdroje </a:t>
            </a:r>
            <a:r>
              <a:rPr lang="cs-CZ" sz="1600" u="sng" dirty="0"/>
              <a:t>obrázků</a:t>
            </a:r>
            <a:r>
              <a:rPr lang="cs-CZ" sz="1600" u="sng" dirty="0" smtClean="0"/>
              <a:t>:</a:t>
            </a:r>
            <a:endParaRPr lang="cs-CZ" sz="1600" u="sng" dirty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 [cit. 2012-03-01]. Dostupný pod licencí public domain na WWW: </a:t>
            </a:r>
            <a:r>
              <a:rPr lang="cs-CZ" sz="1400" dirty="0"/>
              <a:t>http://cs.wikipedia.org/wiki/Soubor:Charles_Gounod.jpg 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 [</a:t>
            </a:r>
            <a:r>
              <a:rPr lang="cs-CZ" sz="1400" dirty="0"/>
              <a:t>cit. 2012-03-01]. Dostupný pod licencí public domain na WWW: http://</a:t>
            </a:r>
            <a:r>
              <a:rPr lang="cs-CZ" sz="1400" dirty="0" smtClean="0"/>
              <a:t>cs.wikipedia.org/wiki/Soubor:Georges_bizet.jpg</a:t>
            </a:r>
          </a:p>
          <a:p>
            <a:pPr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 [cit. 2012-03-01]. Dostupný pod licencí public domain na WWW: </a:t>
            </a:r>
            <a:r>
              <a:rPr lang="cs-CZ" sz="1400" dirty="0"/>
              <a:t>http://</a:t>
            </a:r>
            <a:r>
              <a:rPr lang="cs-CZ" sz="1400" dirty="0" smtClean="0"/>
              <a:t>cs.wikipedia.org/wiki/Soubor:Jacques_Offenbach_01.jpg</a:t>
            </a:r>
          </a:p>
          <a:p>
            <a:pPr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[</a:t>
            </a:r>
            <a:r>
              <a:rPr lang="cs-CZ" sz="1400" dirty="0"/>
              <a:t>cit. 2012-03-01]. Dostupný pod licencí public </a:t>
            </a:r>
            <a:r>
              <a:rPr lang="cs-CZ" sz="1400" dirty="0" err="1"/>
              <a:t>domain</a:t>
            </a:r>
            <a:r>
              <a:rPr lang="cs-CZ" sz="1400" dirty="0"/>
              <a:t> na WWW: http://cs.wikipedia.org/wiki/Soubor:L%C3%A9o_Delibes_01.jpg</a:t>
            </a:r>
            <a:endParaRPr lang="cs-CZ" sz="1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6133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Francouzská opera</a:t>
            </a:r>
          </a:p>
        </p:txBody>
      </p:sp>
    </p:spTree>
  </p:cSld>
  <p:clrMapOvr>
    <a:masterClrMapping/>
  </p:clrMapOvr>
  <p:transition spd="med">
    <p:fad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45307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Opera ve Francii vzniká v podstatě z domácích kořenů. Pohyb byl pro Francouze zcela přirozenou věcí. To je zřejmé i v lidovém tanci, který už v polovině 16. století dosáhl značné umělecké dokonalosti a slávy.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Když potom v polovině 17. stol se Paříži představila vlašská opera, byl vývoj tohoto žánru ve Francii celkem logický.</a:t>
            </a:r>
            <a:endParaRPr lang="cs-CZ" sz="2400" dirty="0" smtClean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764704"/>
            <a:ext cx="8229600" cy="5365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Už v roce 1669 byla založena Královská akademie hudby – základní kámen francouzské opery, který v podstatě s různými názvy trvá dodnes.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Souboj o tvář francouzské opery se odehrál v Paříži. Na jedné straně směr italský (reprezentovaný </a:t>
            </a:r>
            <a:r>
              <a:rPr lang="cs-CZ" dirty="0" err="1" smtClean="0"/>
              <a:t>Puccinim</a:t>
            </a:r>
            <a:r>
              <a:rPr lang="cs-CZ" dirty="0" smtClean="0"/>
              <a:t>), na straně druhé opera německá. Další směr představovala tzv. „velká opera“ – patetický směr, který však povýšil ve Francii operu nad ostatní hudební žánry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18488" cy="149542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smtClean="0">
                <a:solidFill>
                  <a:schemeClr val="tx1"/>
                </a:solidFill>
              </a:rPr>
              <a:t>Tvůrců opery je bylo ve Francii mnoho. My ale zůstaneme jen u jmen nejzvučnějších.</a:t>
            </a:r>
            <a:br>
              <a:rPr lang="cs-CZ" sz="2400" smtClean="0">
                <a:solidFill>
                  <a:schemeClr val="tx1"/>
                </a:solidFill>
              </a:rPr>
            </a:br>
            <a:endParaRPr lang="cs-CZ" sz="2400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smtClean="0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3708400" y="1628775"/>
            <a:ext cx="5256213" cy="50673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 smtClean="0">
                <a:hlinkClick r:id="rId3"/>
              </a:rPr>
              <a:t>CHARLES GOUNOD</a:t>
            </a:r>
            <a:r>
              <a:rPr lang="cs-CZ" sz="2400" dirty="0" smtClean="0">
                <a:hlinkClick r:id="rId3"/>
              </a:rPr>
              <a:t> </a:t>
            </a:r>
            <a:r>
              <a:rPr lang="cs-CZ" sz="2400" dirty="0" smtClean="0"/>
              <a:t>(1818 – 1893)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slavný autor děl, která neopouštějí operní jeviště.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Podívejme se na ukázky: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3333750" cy="53816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3568" y="6434361"/>
            <a:ext cx="72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JkRuPA0-2M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93805" y="1700808"/>
            <a:ext cx="6487282" cy="486546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469094" y="188640"/>
            <a:ext cx="6336704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>
                <a:hlinkClick r:id="rId4"/>
              </a:rPr>
              <a:t>FAUST A </a:t>
            </a:r>
            <a:r>
              <a:rPr lang="cs-CZ" sz="2800" dirty="0" smtClean="0">
                <a:hlinkClick r:id="rId4"/>
              </a:rPr>
              <a:t>MARKÉTKA</a:t>
            </a:r>
            <a:endParaRPr lang="cs-CZ" sz="28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800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/>
              <a:t>(v ukázce z Vídeňské státní opery můžeme vidět významnou českou sopranistku Gabrielu Beňačkovou)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8976389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419872" y="476672"/>
            <a:ext cx="2371162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lnSpc>
                <a:spcPct val="80000"/>
              </a:lnSpc>
              <a:spcBef>
                <a:spcPct val="20000"/>
              </a:spcBef>
              <a:buClr>
                <a:srgbClr val="EBF25A"/>
              </a:buClr>
              <a:buSzPct val="80000"/>
              <a:defRPr/>
            </a:pPr>
            <a:r>
              <a:rPr lang="cs-CZ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hlinkClick r:id="rId3"/>
              </a:rPr>
              <a:t>ROMEO A JULIE</a:t>
            </a:r>
            <a:endParaRPr lang="cs-CZ" sz="24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  <p:pic>
        <p:nvPicPr>
          <p:cNvPr id="3" name="dRPH0NyrzvM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87624" y="1304764"/>
            <a:ext cx="662473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6010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2000" smtClean="0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39750" y="476250"/>
            <a:ext cx="78486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cs-CZ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cs-CZ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cs-CZ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cs-CZ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16703" y="981075"/>
            <a:ext cx="490336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hlinkClick r:id="rId3"/>
              </a:rPr>
              <a:t>GEORGES BIZET</a:t>
            </a: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(1838 – 1875)</a:t>
            </a:r>
          </a:p>
          <a:p>
            <a:pPr algn="ctr">
              <a:defRPr/>
            </a:pP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 nás pravděpodobně nejznámější francouzský skladatel</a:t>
            </a: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Jeho nejznámější operou je bezesporu</a:t>
            </a: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CARMEN</a:t>
            </a:r>
            <a:r>
              <a:rPr lang="cs-CZ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opera </a:t>
            </a:r>
            <a:r>
              <a:rPr lang="cs-CZ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inspirovaná španělským venkovským životem je oblíbená na celém světě. Patří do menšiny těch, kde hlavní ženská role je psána pro alt – nikoliv pro soprán, jak bývá </a:t>
            </a: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zvykem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47539"/>
            <a:ext cx="3917826" cy="540732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660232" y="6244054"/>
            <a:ext cx="72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63888" y="503094"/>
            <a:ext cx="15584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/>
              </a:rPr>
              <a:t>CARMEN</a:t>
            </a:r>
            <a:endParaRPr lang="cs-CZ" sz="2800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Gd0FNpiBDyA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43608" y="1273526"/>
            <a:ext cx="6983227" cy="523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2483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4.6"/>
</p:tagLst>
</file>

<file path=ppt/theme/theme1.xml><?xml version="1.0" encoding="utf-8"?>
<a:theme xmlns:a="http://schemas.openxmlformats.org/drawingml/2006/main" name="Opona">
  <a:themeElements>
    <a:clrScheme name="Opona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po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pona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ona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518</TotalTime>
  <Words>514</Words>
  <Application>Microsoft Office PowerPoint</Application>
  <PresentationFormat>Předvádění na obrazovce (4:3)</PresentationFormat>
  <Paragraphs>85</Paragraphs>
  <Slides>15</Slides>
  <Notes>0</Notes>
  <HiddenSlides>0</HiddenSlides>
  <MMClips>5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Opona</vt:lpstr>
      <vt:lpstr>Tento vzdělávací materiál vznikl  v rámci projektu EU – peníze školám</vt:lpstr>
      <vt:lpstr>Francouzská opera</vt:lpstr>
      <vt:lpstr>Prezentace aplikace PowerPoint</vt:lpstr>
      <vt:lpstr>Prezentace aplikace PowerPoint</vt:lpstr>
      <vt:lpstr>Tvůrců opery je bylo ve Francii mnoho. My ale zůstaneme jen u jmen nejzvučnějších.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Opery jsou součástí díla i dalších francouzských skladatelů  (Jules Massenet, Claude Debussy, Maurice Ravel), kteří si však slávu zajistili jinými hudebními žánry</vt:lpstr>
      <vt:lpstr>Prezentace aplikace PowerPoint</vt:lpstr>
      <vt:lpstr>Prezentace aplikace PowerPoint</vt:lpstr>
      <vt:lpstr>Prezentace aplikace PowerPoint</vt:lpstr>
    </vt:vector>
  </TitlesOfParts>
  <Company>YTANER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Hudba a divadlo</dc:title>
  <dc:creator>Renata Smyčková</dc:creator>
  <cp:lastModifiedBy>R. Smyčková</cp:lastModifiedBy>
  <cp:revision>20</cp:revision>
  <dcterms:created xsi:type="dcterms:W3CDTF">2010-05-16T11:27:12Z</dcterms:created>
  <dcterms:modified xsi:type="dcterms:W3CDTF">2013-07-16T13:54:33Z</dcterms:modified>
</cp:coreProperties>
</file>