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86" r:id="rId2"/>
    <p:sldId id="256" r:id="rId3"/>
    <p:sldId id="270" r:id="rId4"/>
    <p:sldId id="282" r:id="rId5"/>
    <p:sldId id="284" r:id="rId6"/>
    <p:sldId id="285" r:id="rId7"/>
    <p:sldId id="271" r:id="rId8"/>
    <p:sldId id="281" r:id="rId9"/>
    <p:sldId id="257" r:id="rId10"/>
    <p:sldId id="275" r:id="rId11"/>
    <p:sldId id="268" r:id="rId12"/>
    <p:sldId id="27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12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3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44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7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48" name="Rectangle 2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D9BA3B5-F9D2-4E91-8CF1-1C89D514472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4" grpId="0"/>
      <p:bldP spid="5145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14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5145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514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9BC7B4-85C3-427D-81FE-2431CCBBBE9A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336550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0CDE163-5646-4D17-B4A1-5CBC37C69AB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030590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0740DD-54FF-4235-9121-666DECE368C3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2894612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E706203-B074-4B44-88D9-2DA543AD682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397060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4EBEB6C-DA03-474E-BC49-6ACDC2A19B2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061661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EF461F-4ABA-46BA-A669-607F9F37A608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" name="Zástupný symbol pro datum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99856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5FAC165-A78E-453D-8404-E995FB0F0C6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310839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A657B-ACF0-413D-8E7A-A835C728F0A6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709284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33F688-7294-41DC-AB1D-9517C966B6EF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4435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4A3121-E178-40FA-A799-99F2CCFEC944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515199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11E8C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>
                <a:gd name="T0" fmla="*/ 4993 w 5770"/>
                <a:gd name="T1" fmla="*/ 66 h 174"/>
                <a:gd name="T2" fmla="*/ 4771 w 5770"/>
                <a:gd name="T3" fmla="*/ 132 h 174"/>
                <a:gd name="T4" fmla="*/ 4640 w 5770"/>
                <a:gd name="T5" fmla="*/ 96 h 174"/>
                <a:gd name="T6" fmla="*/ 4598 w 5770"/>
                <a:gd name="T7" fmla="*/ 36 h 174"/>
                <a:gd name="T8" fmla="*/ 4478 w 5770"/>
                <a:gd name="T9" fmla="*/ 30 h 174"/>
                <a:gd name="T10" fmla="*/ 4186 w 5770"/>
                <a:gd name="T11" fmla="*/ 108 h 174"/>
                <a:gd name="T12" fmla="*/ 3815 w 5770"/>
                <a:gd name="T13" fmla="*/ 120 h 174"/>
                <a:gd name="T14" fmla="*/ 3617 w 5770"/>
                <a:gd name="T15" fmla="*/ 72 h 174"/>
                <a:gd name="T16" fmla="*/ 3510 w 5770"/>
                <a:gd name="T17" fmla="*/ 60 h 174"/>
                <a:gd name="T18" fmla="*/ 3336 w 5770"/>
                <a:gd name="T19" fmla="*/ 96 h 174"/>
                <a:gd name="T20" fmla="*/ 2846 w 5770"/>
                <a:gd name="T21" fmla="*/ 150 h 174"/>
                <a:gd name="T22" fmla="*/ 2703 w 5770"/>
                <a:gd name="T23" fmla="*/ 96 h 174"/>
                <a:gd name="T24" fmla="*/ 2619 w 5770"/>
                <a:gd name="T25" fmla="*/ 90 h 174"/>
                <a:gd name="T26" fmla="*/ 2416 w 5770"/>
                <a:gd name="T27" fmla="*/ 132 h 174"/>
                <a:gd name="T28" fmla="*/ 2278 w 5770"/>
                <a:gd name="T29" fmla="*/ 84 h 174"/>
                <a:gd name="T30" fmla="*/ 2151 w 5770"/>
                <a:gd name="T31" fmla="*/ 36 h 174"/>
                <a:gd name="T32" fmla="*/ 1947 w 5770"/>
                <a:gd name="T33" fmla="*/ 120 h 174"/>
                <a:gd name="T34" fmla="*/ 1525 w 5770"/>
                <a:gd name="T35" fmla="*/ 102 h 174"/>
                <a:gd name="T36" fmla="*/ 1429 w 5770"/>
                <a:gd name="T37" fmla="*/ 60 h 174"/>
                <a:gd name="T38" fmla="*/ 1333 w 5770"/>
                <a:gd name="T39" fmla="*/ 60 h 174"/>
                <a:gd name="T40" fmla="*/ 1058 w 5770"/>
                <a:gd name="T41" fmla="*/ 150 h 174"/>
                <a:gd name="T42" fmla="*/ 652 w 5770"/>
                <a:gd name="T43" fmla="*/ 150 h 174"/>
                <a:gd name="T44" fmla="*/ 442 w 5770"/>
                <a:gd name="T45" fmla="*/ 66 h 174"/>
                <a:gd name="T46" fmla="*/ 377 w 5770"/>
                <a:gd name="T47" fmla="*/ 48 h 174"/>
                <a:gd name="T48" fmla="*/ 305 w 5770"/>
                <a:gd name="T49" fmla="*/ 108 h 174"/>
                <a:gd name="T50" fmla="*/ 144 w 5770"/>
                <a:gd name="T51" fmla="*/ 138 h 174"/>
                <a:gd name="T52" fmla="*/ 0 w 5770"/>
                <a:gd name="T53" fmla="*/ 96 h 174"/>
                <a:gd name="T54" fmla="*/ 167 w 5770"/>
                <a:gd name="T55" fmla="*/ 120 h 174"/>
                <a:gd name="T56" fmla="*/ 323 w 5770"/>
                <a:gd name="T57" fmla="*/ 84 h 174"/>
                <a:gd name="T58" fmla="*/ 383 w 5770"/>
                <a:gd name="T59" fmla="*/ 24 h 174"/>
                <a:gd name="T60" fmla="*/ 460 w 5770"/>
                <a:gd name="T61" fmla="*/ 60 h 174"/>
                <a:gd name="T62" fmla="*/ 706 w 5770"/>
                <a:gd name="T63" fmla="*/ 144 h 174"/>
                <a:gd name="T64" fmla="*/ 1100 w 5770"/>
                <a:gd name="T65" fmla="*/ 120 h 174"/>
                <a:gd name="T66" fmla="*/ 1345 w 5770"/>
                <a:gd name="T67" fmla="*/ 36 h 174"/>
                <a:gd name="T68" fmla="*/ 1441 w 5770"/>
                <a:gd name="T69" fmla="*/ 48 h 174"/>
                <a:gd name="T70" fmla="*/ 1561 w 5770"/>
                <a:gd name="T71" fmla="*/ 90 h 174"/>
                <a:gd name="T72" fmla="*/ 1971 w 5770"/>
                <a:gd name="T73" fmla="*/ 96 h 174"/>
                <a:gd name="T74" fmla="*/ 2235 w 5770"/>
                <a:gd name="T75" fmla="*/ 3 h 174"/>
                <a:gd name="T76" fmla="*/ 2350 w 5770"/>
                <a:gd name="T77" fmla="*/ 102 h 174"/>
                <a:gd name="T78" fmla="*/ 2559 w 5770"/>
                <a:gd name="T79" fmla="*/ 96 h 174"/>
                <a:gd name="T80" fmla="*/ 2715 w 5770"/>
                <a:gd name="T81" fmla="*/ 24 h 174"/>
                <a:gd name="T82" fmla="*/ 2792 w 5770"/>
                <a:gd name="T83" fmla="*/ 132 h 174"/>
                <a:gd name="T84" fmla="*/ 3127 w 5770"/>
                <a:gd name="T85" fmla="*/ 102 h 174"/>
                <a:gd name="T86" fmla="*/ 3486 w 5770"/>
                <a:gd name="T87" fmla="*/ 48 h 174"/>
                <a:gd name="T88" fmla="*/ 3582 w 5770"/>
                <a:gd name="T89" fmla="*/ 42 h 174"/>
                <a:gd name="T90" fmla="*/ 3731 w 5770"/>
                <a:gd name="T91" fmla="*/ 90 h 174"/>
                <a:gd name="T92" fmla="*/ 4078 w 5770"/>
                <a:gd name="T93" fmla="*/ 102 h 174"/>
                <a:gd name="T94" fmla="*/ 4419 w 5770"/>
                <a:gd name="T95" fmla="*/ 30 h 174"/>
                <a:gd name="T96" fmla="*/ 4574 w 5770"/>
                <a:gd name="T97" fmla="*/ 6 h 174"/>
                <a:gd name="T98" fmla="*/ 4628 w 5770"/>
                <a:gd name="T99" fmla="*/ 60 h 174"/>
                <a:gd name="T100" fmla="*/ 4724 w 5770"/>
                <a:gd name="T101" fmla="*/ 108 h 174"/>
                <a:gd name="T102" fmla="*/ 4927 w 5770"/>
                <a:gd name="T103" fmla="*/ 84 h 174"/>
                <a:gd name="T104" fmla="*/ 5118 w 5770"/>
                <a:gd name="T105" fmla="*/ 14 h 174"/>
                <a:gd name="T106" fmla="*/ 5280 w 5770"/>
                <a:gd name="T107" fmla="*/ 9 h 174"/>
                <a:gd name="T108" fmla="*/ 5453 w 5770"/>
                <a:gd name="T109" fmla="*/ 36 h 174"/>
                <a:gd name="T110" fmla="*/ 5465 w 5770"/>
                <a:gd name="T111" fmla="*/ 72 h 174"/>
                <a:gd name="T112" fmla="*/ 5656 w 5770"/>
                <a:gd name="T113" fmla="*/ 90 h 174"/>
                <a:gd name="T114" fmla="*/ 5710 w 5770"/>
                <a:gd name="T115" fmla="*/ 102 h 174"/>
                <a:gd name="T116" fmla="*/ 5477 w 5770"/>
                <a:gd name="T117" fmla="*/ 90 h 174"/>
                <a:gd name="T118" fmla="*/ 5453 w 5770"/>
                <a:gd name="T119" fmla="*/ 60 h 174"/>
                <a:gd name="T120" fmla="*/ 5393 w 5770"/>
                <a:gd name="T121" fmla="*/ 30 h 174"/>
                <a:gd name="T122" fmla="*/ 5219 w 5770"/>
                <a:gd name="T123" fmla="*/ 2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20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  <p:sp>
        <p:nvSpPr>
          <p:cNvPr id="4123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00EEEB5-C695-426F-B049-4C63BBBB3DFE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4124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12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412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412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Miss_Saigon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c0gNOd1yt6I?version=3&amp;hl=cs_CZ" TargetMode="Externa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hjINXSPq4hk&amp;feature=related" TargetMode="External"/><Relationship Id="rId2" Type="http://schemas.openxmlformats.org/officeDocument/2006/relationships/slideLayout" Target="../slideLayouts/slideLayout4.xml"/><Relationship Id="rId1" Type="http://schemas.openxmlformats.org/officeDocument/2006/relationships/video" Target="http://www.youtube.com/v/hjINXSPq4hk?version=3&amp;hl=cs_CZ" TargetMode="Externa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cs.wikipedia.org/wiki/Andrew_Lloyd_Webbe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Cy0inaYnEc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TCy0inaYnEc?version=3&amp;hl=cs_CZ" TargetMode="Externa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0rEVwwB3Iw0?version=3&amp;hl=cs_CZ" TargetMode="External"/><Relationship Id="rId4" Type="http://schemas.openxmlformats.org/officeDocument/2006/relationships/hyperlink" Target="https://www.youtube.com/watch?feature=player_embedded&amp;v=0rEVwwB3Iw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A1QHtFkH48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TA1QHtFkH48?version=3&amp;hl=cs_CZ" TargetMode="Externa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Pm5w7gHEtJI&amp;feature=related" TargetMode="External"/><Relationship Id="rId2" Type="http://schemas.openxmlformats.org/officeDocument/2006/relationships/slideLayout" Target="../slideLayouts/slideLayout7.xml"/><Relationship Id="rId1" Type="http://schemas.openxmlformats.org/officeDocument/2006/relationships/video" Target="http://www.youtube.com/v/Pm5w7gHEtJI?version=3&amp;hl=cs_CZ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://www.youtube.com/v/Ny5H9GiVP_0?version=3&amp;hl=cs_CZ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://www.youtube.com/watch?v=Ny5H9GiVP_0&amp;feature=fvs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420888"/>
            <a:ext cx="9144000" cy="1247452"/>
          </a:xfrm>
        </p:spPr>
        <p:txBody>
          <a:bodyPr>
            <a:noAutofit/>
          </a:bodyPr>
          <a:lstStyle/>
          <a:p>
            <a:r>
              <a:rPr lang="cs-CZ" sz="4000" dirty="0" smtClean="0"/>
              <a:t>Tento vzdělávací materiál vznikl </a:t>
            </a:r>
            <a:br>
              <a:rPr lang="cs-CZ" sz="4000" dirty="0" smtClean="0"/>
            </a:br>
            <a:r>
              <a:rPr lang="cs-CZ" sz="4000" dirty="0" smtClean="0"/>
              <a:t>v rámci projektu EU – peníze školám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41078" y="4365104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871821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8083" y="158965"/>
            <a:ext cx="871296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800" b="1" dirty="0">
                <a:hlinkClick r:id="rId3"/>
              </a:rPr>
              <a:t>Miss </a:t>
            </a:r>
            <a:r>
              <a:rPr lang="cs-CZ" sz="2800" b="1" dirty="0" smtClean="0">
                <a:hlinkClick r:id="rId3"/>
              </a:rPr>
              <a:t>Saigon</a:t>
            </a:r>
            <a:endParaRPr lang="cs-CZ" sz="2800" b="1" dirty="0" smtClean="0"/>
          </a:p>
          <a:p>
            <a:pPr algn="ctr"/>
            <a:r>
              <a:rPr lang="cs-CZ" sz="2000" dirty="0" smtClean="0"/>
              <a:t>muzikál </a:t>
            </a:r>
            <a:r>
              <a:rPr lang="cs-CZ" sz="2000" dirty="0"/>
              <a:t>skladatele Claude-Michaela </a:t>
            </a:r>
            <a:r>
              <a:rPr lang="cs-CZ" sz="2000" dirty="0" smtClean="0"/>
              <a:t>Schönberga, který je svým původem z Francie. </a:t>
            </a:r>
            <a:r>
              <a:rPr lang="cs-CZ" sz="1400" dirty="0" smtClean="0"/>
              <a:t>Tam (v Paříži) měl také premiéru jeho nejslavnější muzikál Bídníci (Les </a:t>
            </a:r>
            <a:r>
              <a:rPr lang="cs-CZ" sz="1400" dirty="0" err="1" smtClean="0"/>
              <a:t>Misérables</a:t>
            </a:r>
            <a:r>
              <a:rPr lang="cs-CZ" sz="1400" dirty="0" smtClean="0"/>
              <a:t>). </a:t>
            </a:r>
            <a:r>
              <a:rPr lang="cs-CZ" sz="2000" dirty="0" smtClean="0"/>
              <a:t>Miss Saigon však vyl premiérován v Londýně v roce 1989. </a:t>
            </a:r>
            <a:endParaRPr lang="cs-CZ" sz="2000" dirty="0"/>
          </a:p>
        </p:txBody>
      </p:sp>
      <p:pic>
        <p:nvPicPr>
          <p:cNvPr id="2" name="c0gNOd1yt6I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403648" y="1700808"/>
            <a:ext cx="6480720" cy="4860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858299"/>
      </p:ext>
    </p:extLst>
  </p:cSld>
  <p:clrMapOvr>
    <a:masterClrMapping/>
  </p:clrMapOvr>
  <p:transition spd="slow" advClick="0"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712968" cy="1152227"/>
          </a:xfrm>
        </p:spPr>
        <p:txBody>
          <a:bodyPr/>
          <a:lstStyle/>
          <a:p>
            <a:r>
              <a:rPr lang="cs-CZ" sz="2400" b="1" dirty="0" err="1">
                <a:effectLst/>
                <a:hlinkClick r:id="rId3"/>
              </a:rPr>
              <a:t>Mamma</a:t>
            </a:r>
            <a:r>
              <a:rPr lang="cs-CZ" sz="2400" b="1" dirty="0">
                <a:hlinkClick r:id="rId3"/>
              </a:rPr>
              <a:t> </a:t>
            </a:r>
            <a:r>
              <a:rPr lang="cs-CZ" sz="2400" b="1" dirty="0" err="1">
                <a:hlinkClick r:id="rId3"/>
              </a:rPr>
              <a:t>Mia</a:t>
            </a:r>
            <a:r>
              <a:rPr lang="cs-CZ" sz="2400" b="1" dirty="0" smtClean="0">
                <a:hlinkClick r:id="rId3"/>
              </a:rPr>
              <a:t>! </a:t>
            </a:r>
            <a:r>
              <a:rPr lang="cs-CZ" sz="2400" b="1" dirty="0" smtClean="0"/>
              <a:t/>
            </a:r>
            <a:br>
              <a:rPr lang="cs-CZ" sz="2400" b="1" dirty="0" smtClean="0"/>
            </a:br>
            <a:r>
              <a:rPr lang="cs-CZ" sz="2400" dirty="0" smtClean="0">
                <a:solidFill>
                  <a:schemeClr val="tx1"/>
                </a:solidFill>
              </a:rPr>
              <a:t>muzikál s </a:t>
            </a:r>
            <a:r>
              <a:rPr lang="cs-CZ" sz="2400" dirty="0">
                <a:solidFill>
                  <a:schemeClr val="tx1"/>
                </a:solidFill>
              </a:rPr>
              <a:t>písněmi skupiny ABBA, který napsala britská dramatička Catherine </a:t>
            </a:r>
            <a:r>
              <a:rPr lang="cs-CZ" sz="2400" dirty="0" err="1" smtClean="0">
                <a:solidFill>
                  <a:schemeClr val="tx1"/>
                </a:solidFill>
              </a:rPr>
              <a:t>Johnsonovál</a:t>
            </a:r>
            <a:r>
              <a:rPr lang="cs-CZ" sz="2400" dirty="0" smtClean="0">
                <a:solidFill>
                  <a:schemeClr val="tx1"/>
                </a:solidFill>
              </a:rPr>
              <a:t> (1999)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2" name="hjINXSPq4hk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043608" y="1487728"/>
            <a:ext cx="7200000" cy="5400000"/>
          </a:xfrm>
          <a:prstGeom prst="rect">
            <a:avLst/>
          </a:prstGeom>
        </p:spPr>
      </p:pic>
    </p:spTree>
  </p:cSld>
  <p:clrMapOvr>
    <a:masterClrMapping/>
  </p:clrMapOvr>
  <p:transition spd="slow" advClick="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95288" y="1052513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defRPr>
            </a:lvl9pPr>
          </a:lstStyle>
          <a:p>
            <a:r>
              <a:rPr lang="cs-CZ" sz="2000" smtClean="0"/>
              <a:t>Název projektu : Objevujeme svět kolem nás</a:t>
            </a:r>
            <a:br>
              <a:rPr lang="cs-CZ" sz="2000" smtClean="0"/>
            </a:br>
            <a:r>
              <a:rPr lang="cs-CZ" sz="2000" smtClean="0"/>
              <a:t>Reg. číslo projektu: CZ.1.07/1.4.00/21.2040</a:t>
            </a:r>
            <a:endParaRPr lang="cs-CZ" sz="2000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179388" y="3429000"/>
            <a:ext cx="8229600" cy="20161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Autor : Renata Smyčková, ZŠ a MŠ Nová, Ústí n. L.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Období vytvoření výukového materiálu: květen 2012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Vzdělávací obor: Člověk a umění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Anotace: Prezentace určená pro seznámení  s britským muzikálem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Očekávaný výstup: žák sleduje ukázky, seznamuje se s nejvýznamnějším autorem, všímá si rozmanitosti žánru.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Char char="o"/>
            </a:pPr>
            <a:r>
              <a:rPr lang="cs-CZ" sz="1400" dirty="0" smtClean="0">
                <a:effectLst/>
              </a:rPr>
              <a:t>Jazyk:  Čeština</a:t>
            </a:r>
            <a:endParaRPr lang="cs-CZ" sz="1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17205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Britský muzikál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476672"/>
            <a:ext cx="8748464" cy="4896544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cs-CZ" sz="2800" dirty="0" smtClean="0"/>
              <a:t>To co pro muzikál v USA znamená New York (přesněji Broadway) je pro Evropu Londýn (</a:t>
            </a:r>
            <a:r>
              <a:rPr lang="cs-CZ" sz="2800" dirty="0" err="1" smtClean="0"/>
              <a:t>West</a:t>
            </a:r>
            <a:r>
              <a:rPr lang="cs-CZ" sz="2800" dirty="0" smtClean="0"/>
              <a:t> End).</a:t>
            </a:r>
          </a:p>
          <a:p>
            <a:pPr algn="ctr">
              <a:buFont typeface="Wingdings" pitchFamily="2" charset="2"/>
              <a:buNone/>
            </a:pPr>
            <a:endParaRPr lang="cs-CZ" sz="2800" dirty="0" smtClean="0"/>
          </a:p>
          <a:p>
            <a:pPr algn="ctr">
              <a:buNone/>
            </a:pPr>
            <a:r>
              <a:rPr lang="cs-CZ" sz="2800" dirty="0"/>
              <a:t>Denně se v Londýně souběžně koná kolem dvaceti muzikálových produkcí, které nabízejí širokou škálu námětů a způsobů zpracování pro všechny vrstvy publika. </a:t>
            </a:r>
            <a:endParaRPr lang="cs-CZ" sz="2800" dirty="0" smtClean="0"/>
          </a:p>
          <a:p>
            <a:pPr algn="ctr">
              <a:buNone/>
            </a:pPr>
            <a:r>
              <a:rPr lang="cs-CZ" sz="2800" dirty="0" smtClean="0"/>
              <a:t>V této prezentaci se seznámíme s několika opravdu úspěšnými muzikály, které vznikly na anglické půdě a prorazily do celého světa.</a:t>
            </a:r>
            <a:endParaRPr lang="cs-CZ" sz="28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404664"/>
            <a:ext cx="8229600" cy="3312368"/>
          </a:xfrm>
        </p:spPr>
        <p:txBody>
          <a:bodyPr/>
          <a:lstStyle/>
          <a:p>
            <a:pPr marL="0" indent="0" algn="ctr">
              <a:buNone/>
            </a:pPr>
            <a:r>
              <a:rPr lang="cs-CZ" sz="2800" dirty="0">
                <a:effectLst/>
                <a:hlinkClick r:id="rId2" action="ppaction://hlinkfile" tooltip="Andrew Lloyd Webber"/>
              </a:rPr>
              <a:t>Andrew </a:t>
            </a:r>
            <a:r>
              <a:rPr lang="cs-CZ" sz="2800" dirty="0" err="1">
                <a:effectLst/>
                <a:hlinkClick r:id="rId2" action="ppaction://hlinkfile" tooltip="Andrew Lloyd Webber"/>
              </a:rPr>
              <a:t>Lloyd</a:t>
            </a:r>
            <a:r>
              <a:rPr lang="cs-CZ" sz="2800" dirty="0">
                <a:effectLst/>
                <a:hlinkClick r:id="rId2" action="ppaction://hlinkfile" tooltip="Andrew Lloyd Webber"/>
              </a:rPr>
              <a:t> </a:t>
            </a:r>
            <a:r>
              <a:rPr lang="cs-CZ" sz="2800" dirty="0" err="1" smtClean="0">
                <a:effectLst/>
                <a:hlinkClick r:id="rId2" action="ppaction://hlinkfile" tooltip="Andrew Lloyd Webber"/>
              </a:rPr>
              <a:t>Webber</a:t>
            </a:r>
            <a:endParaRPr lang="cs-CZ" sz="2800" dirty="0" smtClean="0">
              <a:effectLst/>
            </a:endParaRPr>
          </a:p>
          <a:p>
            <a:pPr marL="0" indent="0" algn="ctr">
              <a:buNone/>
            </a:pPr>
            <a:endParaRPr lang="cs-CZ" sz="2800" dirty="0">
              <a:effectLst/>
            </a:endParaRPr>
          </a:p>
          <a:p>
            <a:pPr marL="0" indent="0" algn="ctr">
              <a:buNone/>
            </a:pPr>
            <a:r>
              <a:rPr lang="cs-CZ" sz="2000" dirty="0" smtClean="0">
                <a:effectLst/>
              </a:rPr>
              <a:t>(*1948) </a:t>
            </a:r>
            <a:r>
              <a:rPr lang="cs-CZ" sz="2800" dirty="0" smtClean="0">
                <a:effectLst/>
              </a:rPr>
              <a:t>patří k světově </a:t>
            </a:r>
            <a:r>
              <a:rPr lang="cs-CZ" sz="2800" dirty="0" err="1" smtClean="0">
                <a:effectLst/>
              </a:rPr>
              <a:t>nejproslulejšíím</a:t>
            </a:r>
            <a:r>
              <a:rPr lang="cs-CZ" sz="2800" dirty="0" smtClean="0">
                <a:effectLst/>
              </a:rPr>
              <a:t> současným muzikálovým skladatelům. Ve videoukázkách si připomeneme některá jeho díla.</a:t>
            </a:r>
          </a:p>
          <a:p>
            <a:pPr marL="0" indent="0" algn="ctr">
              <a:buNone/>
            </a:pPr>
            <a:r>
              <a:rPr lang="cs-CZ" sz="2800" dirty="0" smtClean="0">
                <a:effectLst/>
              </a:rPr>
              <a:t>Začneme tím, které se v ČR představilo jako první – </a:t>
            </a:r>
          </a:p>
          <a:p>
            <a:pPr marL="0" indent="0" algn="ctr">
              <a:buNone/>
            </a:pPr>
            <a:r>
              <a:rPr lang="cs-CZ" sz="2800" b="1" dirty="0" err="1" smtClean="0">
                <a:effectLst/>
              </a:rPr>
              <a:t>Jesus</a:t>
            </a:r>
            <a:r>
              <a:rPr lang="cs-CZ" sz="2800" b="1" dirty="0" smtClean="0"/>
              <a:t> </a:t>
            </a:r>
            <a:r>
              <a:rPr lang="cs-CZ" sz="2800" b="1" dirty="0"/>
              <a:t>Christ </a:t>
            </a:r>
            <a:r>
              <a:rPr lang="cs-CZ" sz="2800" b="1" dirty="0" smtClean="0"/>
              <a:t>Superstar </a:t>
            </a:r>
          </a:p>
          <a:p>
            <a:pPr marL="0" indent="0" algn="ctr">
              <a:buNone/>
            </a:pPr>
            <a:r>
              <a:rPr lang="cs-CZ" sz="2800" dirty="0" smtClean="0"/>
              <a:t>(premiéra v roce 1969, u nás se poprvé představil v roce 1994). Autorem libreta je </a:t>
            </a:r>
            <a:r>
              <a:rPr lang="cs-CZ" sz="2800" dirty="0" err="1" smtClean="0"/>
              <a:t>Tim</a:t>
            </a:r>
            <a:r>
              <a:rPr lang="cs-CZ" sz="2800" dirty="0" smtClean="0"/>
              <a:t> </a:t>
            </a:r>
            <a:r>
              <a:rPr lang="cs-CZ" sz="2800" dirty="0" err="1" smtClean="0"/>
              <a:t>Rice</a:t>
            </a:r>
            <a:r>
              <a:rPr lang="cs-CZ" sz="2800" dirty="0" smtClean="0"/>
              <a:t> (spolupracovali spolu i na dalších dílech)</a:t>
            </a:r>
            <a:endParaRPr lang="cs-CZ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758281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843808" y="496143"/>
            <a:ext cx="37273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 err="1">
                <a:hlinkClick r:id="rId3"/>
              </a:rPr>
              <a:t>Jesus</a:t>
            </a:r>
            <a:r>
              <a:rPr lang="cs-CZ" sz="2400" b="1" dirty="0">
                <a:hlinkClick r:id="rId3"/>
              </a:rPr>
              <a:t> Christ Superstar </a:t>
            </a:r>
            <a:endParaRPr lang="cs-CZ" sz="2400" b="1" dirty="0"/>
          </a:p>
        </p:txBody>
      </p:sp>
      <p:pic>
        <p:nvPicPr>
          <p:cNvPr id="4" name="TCy0inaYnEc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55576" y="1047024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9026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0rEVwwB3Iw0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899592" y="1125348"/>
            <a:ext cx="7200000" cy="54000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1331640" y="18864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 ještě jednou – </a:t>
            </a:r>
            <a:r>
              <a:rPr lang="cs-CZ" dirty="0" smtClean="0">
                <a:hlinkClick r:id="rId4"/>
              </a:rPr>
              <a:t>newyorkská inscenace </a:t>
            </a:r>
            <a:r>
              <a:rPr lang="cs-CZ" dirty="0" smtClean="0"/>
              <a:t>– velmi zajímavá interpretace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8078100"/>
      </p:ext>
    </p:extLst>
  </p:cSld>
  <p:clrMapOvr>
    <a:masterClrMapping/>
  </p:clrMapOvr>
  <p:transition advClick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67544" y="368660"/>
            <a:ext cx="8229600" cy="648072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None/>
            </a:pPr>
            <a:r>
              <a:rPr lang="cs-CZ" sz="2800" b="1" dirty="0" smtClean="0">
                <a:hlinkClick r:id="rId3"/>
              </a:rPr>
              <a:t>Evita  </a:t>
            </a:r>
            <a:r>
              <a:rPr lang="cs-CZ" sz="2800" dirty="0" smtClean="0">
                <a:hlinkClick r:id="rId3"/>
              </a:rPr>
              <a:t>(1976)</a:t>
            </a:r>
            <a:endParaRPr lang="cs-CZ" sz="2800" dirty="0" smtClean="0"/>
          </a:p>
        </p:txBody>
      </p:sp>
      <p:pic>
        <p:nvPicPr>
          <p:cNvPr id="2" name="TA1QHtFkH48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27584" y="1212760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085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536" y="404664"/>
            <a:ext cx="8229600" cy="576064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2" charset="2"/>
              <a:buChar char="l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itchFamily="2" charset="2"/>
              <a:buChar char="l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>
              <a:buNone/>
            </a:pPr>
            <a:r>
              <a:rPr lang="cs-CZ" sz="2800" b="1" dirty="0" err="1" smtClean="0">
                <a:effectLst/>
                <a:hlinkClick r:id="rId3"/>
              </a:rPr>
              <a:t>Cats</a:t>
            </a:r>
            <a:r>
              <a:rPr lang="cs-CZ" sz="2800" b="1" dirty="0" smtClean="0">
                <a:effectLst/>
              </a:rPr>
              <a:t> </a:t>
            </a:r>
            <a:r>
              <a:rPr lang="cs-CZ" sz="2800" dirty="0" smtClean="0">
                <a:effectLst/>
              </a:rPr>
              <a:t>(1981)</a:t>
            </a:r>
            <a:endParaRPr lang="cs-CZ" sz="2800" dirty="0"/>
          </a:p>
        </p:txBody>
      </p:sp>
      <p:pic>
        <p:nvPicPr>
          <p:cNvPr id="2" name="Pm5w7gHEtJI?version=3&amp;hl=cs_CZ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55576" y="1137328"/>
            <a:ext cx="7200000" cy="5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489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>
        <p14:vortex dir="r"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67544" y="188640"/>
            <a:ext cx="8141729" cy="720080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cs-CZ" sz="2800" b="1" dirty="0" err="1" smtClean="0">
                <a:hlinkClick r:id="rId4"/>
              </a:rPr>
              <a:t>The</a:t>
            </a:r>
            <a:r>
              <a:rPr lang="cs-CZ" sz="2800" b="1" dirty="0" smtClean="0">
                <a:hlinkClick r:id="rId4"/>
              </a:rPr>
              <a:t> </a:t>
            </a:r>
            <a:r>
              <a:rPr lang="cs-CZ" sz="2800" b="1" dirty="0" err="1">
                <a:hlinkClick r:id="rId4"/>
              </a:rPr>
              <a:t>Phantom</a:t>
            </a:r>
            <a:r>
              <a:rPr lang="cs-CZ" sz="2800" b="1" dirty="0">
                <a:hlinkClick r:id="rId4"/>
              </a:rPr>
              <a:t> </a:t>
            </a:r>
            <a:r>
              <a:rPr lang="cs-CZ" sz="2800" b="1" dirty="0" err="1">
                <a:hlinkClick r:id="rId4"/>
              </a:rPr>
              <a:t>Of</a:t>
            </a:r>
            <a:r>
              <a:rPr lang="cs-CZ" sz="2800" b="1" dirty="0">
                <a:hlinkClick r:id="rId4"/>
              </a:rPr>
              <a:t> </a:t>
            </a:r>
            <a:r>
              <a:rPr lang="cs-CZ" sz="2800" b="1" dirty="0" err="1">
                <a:hlinkClick r:id="rId4"/>
              </a:rPr>
              <a:t>the</a:t>
            </a:r>
            <a:r>
              <a:rPr lang="cs-CZ" sz="2800" b="1" dirty="0">
                <a:hlinkClick r:id="rId4"/>
              </a:rPr>
              <a:t> </a:t>
            </a:r>
            <a:r>
              <a:rPr lang="cs-CZ" sz="2800" b="1" dirty="0" smtClean="0">
                <a:effectLst/>
                <a:hlinkClick r:id="rId4"/>
              </a:rPr>
              <a:t>Opera  </a:t>
            </a:r>
            <a:r>
              <a:rPr lang="cs-CZ" sz="2800" dirty="0" smtClean="0">
                <a:effectLst/>
              </a:rPr>
              <a:t>(</a:t>
            </a:r>
            <a:r>
              <a:rPr lang="cs-CZ" sz="2400" dirty="0" smtClean="0"/>
              <a:t>Fantom opery, 1986) </a:t>
            </a:r>
            <a:endParaRPr lang="cs-CZ" sz="2400" dirty="0"/>
          </a:p>
        </p:txBody>
      </p:sp>
      <p:pic>
        <p:nvPicPr>
          <p:cNvPr id="2" name="Ny5H9GiVP_0?version=3&amp;hl=cs_CZ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683568" y="980728"/>
            <a:ext cx="7200000" cy="5400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Click="0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9|2.7"/>
</p:tagLst>
</file>

<file path=ppt/theme/theme1.xml><?xml version="1.0" encoding="utf-8"?>
<a:theme xmlns:a="http://schemas.openxmlformats.org/drawingml/2006/main" name="Opona">
  <a:themeElements>
    <a:clrScheme name="Opona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Opo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pona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pona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pona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831</TotalTime>
  <Words>285</Words>
  <Application>Microsoft Office PowerPoint</Application>
  <PresentationFormat>Předvádění na obrazovce (4:3)</PresentationFormat>
  <Paragraphs>28</Paragraphs>
  <Slides>12</Slides>
  <Notes>0</Notes>
  <HiddenSlides>0</HiddenSlides>
  <MMClips>7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Opona</vt:lpstr>
      <vt:lpstr>Tento vzdělávací materiál vznikl  v rámci projektu EU – peníze školám</vt:lpstr>
      <vt:lpstr>Britský muzikál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Mamma Mia!  muzikál s písněmi skupiny ABBA, který napsala britská dramatička Catherine Johnsonovál (1999)</vt:lpstr>
      <vt:lpstr>Prezentace aplikace PowerPoint</vt:lpstr>
    </vt:vector>
  </TitlesOfParts>
  <Company>YTANER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Hudba a divadlo</dc:title>
  <dc:creator>Renata Smyčková</dc:creator>
  <cp:lastModifiedBy>R. Smyčková</cp:lastModifiedBy>
  <cp:revision>40</cp:revision>
  <dcterms:created xsi:type="dcterms:W3CDTF">2010-05-16T11:27:12Z</dcterms:created>
  <dcterms:modified xsi:type="dcterms:W3CDTF">2013-07-16T13:54:43Z</dcterms:modified>
</cp:coreProperties>
</file>