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91" r:id="rId2"/>
    <p:sldId id="256" r:id="rId3"/>
    <p:sldId id="257" r:id="rId4"/>
    <p:sldId id="279" r:id="rId5"/>
    <p:sldId id="285" r:id="rId6"/>
    <p:sldId id="277" r:id="rId7"/>
    <p:sldId id="271" r:id="rId8"/>
    <p:sldId id="280" r:id="rId9"/>
    <p:sldId id="289" r:id="rId10"/>
    <p:sldId id="288" r:id="rId11"/>
    <p:sldId id="278" r:id="rId12"/>
    <p:sldId id="286" r:id="rId13"/>
    <p:sldId id="287" r:id="rId14"/>
    <p:sldId id="290" r:id="rId15"/>
    <p:sldId id="274" r:id="rId16"/>
    <p:sldId id="281" r:id="rId17"/>
    <p:sldId id="282" r:id="rId18"/>
    <p:sldId id="283" r:id="rId19"/>
    <p:sldId id="284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7" autoAdjust="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12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4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4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4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noProof="0" smtClean="0"/>
              <a:t>Kliknutím lze upravit styl.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Kliknutím lze upravit styl předlohy.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47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48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DD1C9-E8ED-46F5-AC20-CF3DF1C1442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4" grpId="0"/>
      <p:bldP spid="514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4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93A7A-C06B-4E74-8BDB-F1DBF8F63F1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82187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A14D6-D5A5-4ADA-9818-A5A5A539F62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97579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98ADF-7250-4F43-99E8-8AF3DAC20DA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64308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D84BF-B997-40CD-B435-593A4AB073D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72451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DD32-F83F-4987-AEC1-D32DD55FD33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79895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32056-ECA7-44EE-9870-87788F7119D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41637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757BD-4E2F-43E3-9A49-22A677F71FB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2556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46D2-94AB-4232-B5D6-4CDEE52C308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21674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AAC22-7D78-4A46-AE28-FEE79574A0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18675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D7041-EDC1-44CD-BE39-1CBD700E87B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31327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44A66-5D42-4343-BA96-31F9D30328A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62488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78358B0-B632-4463-8AD2-6A36013514A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0" grpId="0"/>
      <p:bldP spid="412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http://www.youtube.com/v/OemS7HrXnFs?version=3&amp;hl=cs_CZ" TargetMode="Externa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OemS7HrXnFs&amp;feature=relmf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http://www.youtube.com/v/hdoF2yJzr2I?version=3&amp;hl=cs_CZ" TargetMode="Externa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hdoF2yJzr2I&amp;feature=relat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http://www.youtube.com/v/ZB3sd2BAxys?version=3&amp;hl=cs_CZ" TargetMode="Externa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ZB3sd2BAxy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http://www.youtube.com/v/TWlvalS462Q?version=3&amp;hl=cs_CZ" TargetMode="External"/><Relationship Id="rId1" Type="http://schemas.openxmlformats.org/officeDocument/2006/relationships/tags" Target="../tags/tag10.xml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TWlvalS462Q&amp;feature=relat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http://www.youtube.com/v/e4fxozy20XA?version=3&amp;hl=cs_CZ" TargetMode="External"/><Relationship Id="rId1" Type="http://schemas.openxmlformats.org/officeDocument/2006/relationships/tags" Target="../tags/tag11.xml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e4fxozy20XA&amp;feature=relat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://www.youtube.com/v/DGECvglF904?version=3&amp;hl=cs_CZ" TargetMode="External"/><Relationship Id="rId1" Type="http://schemas.openxmlformats.org/officeDocument/2006/relationships/tags" Target="../tags/tag13.xml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DGECvglF90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://www.youtube.com/v/E7U8ZtE-n5M?version=3&amp;hl=cs_CZ" TargetMode="External"/><Relationship Id="rId1" Type="http://schemas.openxmlformats.org/officeDocument/2006/relationships/tags" Target="../tags/tag14.xml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E7U8ZtE-n5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Jean-Baptist_Lully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0/0c/Ballets_Russes_Apollon_1928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e/Snowdance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http://www.youtube.com/v/EmI8tIezTkc?version=3&amp;hl=cs_CZ" TargetMode="Externa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EmI8tIezTkc&amp;feature=player_embedd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247452"/>
          </a:xfrm>
        </p:spPr>
        <p:txBody>
          <a:bodyPr>
            <a:noAutofit/>
          </a:bodyPr>
          <a:lstStyle/>
          <a:p>
            <a:r>
              <a:rPr lang="cs-CZ" sz="4000" dirty="0" smtClean="0"/>
              <a:t>Tento vzdělávací materiál vznikl </a:t>
            </a:r>
            <a:br>
              <a:rPr lang="cs-CZ" sz="4000" dirty="0" smtClean="0"/>
            </a:br>
            <a:r>
              <a:rPr lang="cs-CZ" sz="4000" dirty="0" smtClean="0"/>
              <a:t>v rámci projektu EU – peníze školám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1078" y="4365104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7182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8"/>
          <p:cNvSpPr txBox="1">
            <a:spLocks noChangeArrowheads="1"/>
          </p:cNvSpPr>
          <p:nvPr/>
        </p:nvSpPr>
        <p:spPr bwMode="auto">
          <a:xfrm>
            <a:off x="2051050" y="549275"/>
            <a:ext cx="4824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46091" name="Rectangle 11"/>
          <p:cNvSpPr>
            <a:spLocks noGrp="1" noChangeArrowheads="1"/>
          </p:cNvSpPr>
          <p:nvPr>
            <p:ph/>
          </p:nvPr>
        </p:nvSpPr>
        <p:spPr>
          <a:xfrm>
            <a:off x="348456" y="260648"/>
            <a:ext cx="8229600" cy="155679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cs-CZ" sz="20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000" dirty="0" smtClean="0"/>
              <a:t>Další známé dílo Petra </a:t>
            </a:r>
            <a:r>
              <a:rPr lang="cs-CZ" sz="2000" dirty="0" err="1" smtClean="0"/>
              <a:t>Iljiče</a:t>
            </a:r>
            <a:r>
              <a:rPr lang="cs-CZ" sz="2000" dirty="0" smtClean="0"/>
              <a:t> Čajkovského je pohádkový balet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hlinkClick r:id="rId4"/>
              </a:rPr>
              <a:t>Louskáček</a:t>
            </a:r>
            <a:endParaRPr lang="cs-CZ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800" dirty="0" smtClean="0"/>
          </a:p>
        </p:txBody>
      </p:sp>
      <p:pic>
        <p:nvPicPr>
          <p:cNvPr id="3" name="OemS7HrXnFs?version=3&amp;hl=cs_CZ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763256" y="2060848"/>
            <a:ext cx="5400000" cy="405000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346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8"/>
          <p:cNvSpPr txBox="1">
            <a:spLocks noChangeArrowheads="1"/>
          </p:cNvSpPr>
          <p:nvPr/>
        </p:nvSpPr>
        <p:spPr bwMode="auto">
          <a:xfrm>
            <a:off x="2051050" y="549275"/>
            <a:ext cx="4824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46091" name="Rectangle 11"/>
          <p:cNvSpPr>
            <a:spLocks noGrp="1" noChangeArrowheads="1"/>
          </p:cNvSpPr>
          <p:nvPr>
            <p:ph/>
          </p:nvPr>
        </p:nvSpPr>
        <p:spPr>
          <a:xfrm>
            <a:off x="395288" y="0"/>
            <a:ext cx="8229600" cy="65976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cs-CZ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Igor </a:t>
            </a:r>
            <a:r>
              <a:rPr lang="cs-CZ" sz="2800" dirty="0" err="1" smtClean="0"/>
              <a:t>Stravinskij</a:t>
            </a:r>
            <a:r>
              <a:rPr lang="cs-CZ" sz="2800" dirty="0" smtClean="0"/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(</a:t>
            </a:r>
            <a:r>
              <a:rPr lang="cs-CZ" sz="2800" dirty="0" smtClean="0">
                <a:hlinkClick r:id="rId4"/>
              </a:rPr>
              <a:t>Svěcení jara</a:t>
            </a:r>
            <a:r>
              <a:rPr lang="cs-CZ" sz="2800" dirty="0" smtClean="0"/>
              <a:t>)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800" dirty="0" smtClean="0"/>
          </a:p>
        </p:txBody>
      </p:sp>
      <p:pic>
        <p:nvPicPr>
          <p:cNvPr id="3" name="hdoF2yJzr2I?version=3&amp;hl=cs_CZ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763256" y="1916832"/>
            <a:ext cx="5400000" cy="405000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8"/>
          <p:cNvSpPr txBox="1">
            <a:spLocks noChangeArrowheads="1"/>
          </p:cNvSpPr>
          <p:nvPr/>
        </p:nvSpPr>
        <p:spPr bwMode="auto">
          <a:xfrm>
            <a:off x="2051050" y="549275"/>
            <a:ext cx="4824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46091" name="Rectangle 11"/>
          <p:cNvSpPr>
            <a:spLocks noGrp="1" noChangeArrowheads="1"/>
          </p:cNvSpPr>
          <p:nvPr>
            <p:ph/>
          </p:nvPr>
        </p:nvSpPr>
        <p:spPr>
          <a:xfrm>
            <a:off x="395288" y="0"/>
            <a:ext cx="8229600" cy="177281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cs-CZ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Sergej </a:t>
            </a:r>
            <a:r>
              <a:rPr lang="cs-CZ" sz="2800" dirty="0" err="1" smtClean="0"/>
              <a:t>Prokofjev</a:t>
            </a:r>
            <a:r>
              <a:rPr lang="cs-CZ" sz="2800" dirty="0" smtClean="0"/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(</a:t>
            </a:r>
            <a:r>
              <a:rPr lang="cs-CZ" sz="2800" dirty="0" smtClean="0">
                <a:hlinkClick r:id="rId4"/>
              </a:rPr>
              <a:t>Romeo a Julie</a:t>
            </a:r>
            <a:r>
              <a:rPr lang="cs-CZ" sz="2800" dirty="0" smtClean="0"/>
              <a:t>)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800" dirty="0" smtClean="0"/>
          </a:p>
        </p:txBody>
      </p:sp>
      <p:pic>
        <p:nvPicPr>
          <p:cNvPr id="2" name="ZB3sd2BAxys?version=3&amp;hl=cs_CZ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763256" y="2132856"/>
            <a:ext cx="5400000" cy="405000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346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8"/>
          <p:cNvSpPr txBox="1">
            <a:spLocks noChangeArrowheads="1"/>
          </p:cNvSpPr>
          <p:nvPr/>
        </p:nvSpPr>
        <p:spPr bwMode="auto">
          <a:xfrm>
            <a:off x="2051050" y="549275"/>
            <a:ext cx="4824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46091" name="Rectangle 11"/>
          <p:cNvSpPr>
            <a:spLocks noGrp="1" noChangeArrowheads="1"/>
          </p:cNvSpPr>
          <p:nvPr>
            <p:ph/>
          </p:nvPr>
        </p:nvSpPr>
        <p:spPr>
          <a:xfrm>
            <a:off x="395288" y="0"/>
            <a:ext cx="8229600" cy="1628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cs-CZ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Aram </a:t>
            </a:r>
            <a:r>
              <a:rPr lang="cs-CZ" sz="2800" dirty="0" err="1" smtClean="0"/>
              <a:t>Chačaturjan</a:t>
            </a:r>
            <a:r>
              <a:rPr lang="cs-CZ" sz="2800" dirty="0" smtClean="0"/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err="1" smtClean="0">
                <a:hlinkClick r:id="rId4"/>
              </a:rPr>
              <a:t>Gajané</a:t>
            </a:r>
            <a:endParaRPr lang="cs-CZ" sz="2800" dirty="0" smtClean="0"/>
          </a:p>
        </p:txBody>
      </p:sp>
      <p:pic>
        <p:nvPicPr>
          <p:cNvPr id="2" name="TWlvalS462Q?version=3&amp;hl=cs_CZ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547664" y="2286000"/>
            <a:ext cx="5400000" cy="405000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346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8"/>
          <p:cNvSpPr txBox="1">
            <a:spLocks noChangeArrowheads="1"/>
          </p:cNvSpPr>
          <p:nvPr/>
        </p:nvSpPr>
        <p:spPr bwMode="auto">
          <a:xfrm>
            <a:off x="2051050" y="549275"/>
            <a:ext cx="4824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46091" name="Rectangle 11"/>
          <p:cNvSpPr>
            <a:spLocks noGrp="1" noChangeArrowheads="1"/>
          </p:cNvSpPr>
          <p:nvPr>
            <p:ph/>
          </p:nvPr>
        </p:nvSpPr>
        <p:spPr>
          <a:xfrm>
            <a:off x="395288" y="0"/>
            <a:ext cx="8229600" cy="1628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cs-CZ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hlinkClick r:id="rId4"/>
              </a:rPr>
              <a:t>Spartakus</a:t>
            </a:r>
            <a:endParaRPr lang="cs-CZ" sz="2800" dirty="0" smtClean="0"/>
          </a:p>
        </p:txBody>
      </p:sp>
      <p:pic>
        <p:nvPicPr>
          <p:cNvPr id="3" name="e4fxozy20XA?version=3&amp;hl=cs_CZ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547664" y="1628800"/>
            <a:ext cx="5400000" cy="405000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  <p:sp>
        <p:nvSpPr>
          <p:cNvPr id="4" name="TextovéPole 3"/>
          <p:cNvSpPr txBox="1"/>
          <p:nvPr/>
        </p:nvSpPr>
        <p:spPr>
          <a:xfrm>
            <a:off x="2915816" y="6021288"/>
            <a:ext cx="293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záznam celého představení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105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692696"/>
            <a:ext cx="8353425" cy="540032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dirty="0" smtClean="0"/>
              <a:t>Kromě klasického baletu se v posledních desetiletích na jevištích všech divadel objevují i tzv. taneční divadla.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dirty="0" smtClean="0"/>
              <a:t>Většinou se jedná o taneční koláže vzniklé na základě nějakého konkrétní příběhu doplněné mixem hudby.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dirty="0" smtClean="0"/>
              <a:t>Takováto představení pravidelně a s velkým úspěchem uvádí i Severočeské divadlo opery a baletu v Ústí </a:t>
            </a:r>
            <a:r>
              <a:rPr lang="cs-CZ" dirty="0" err="1" smtClean="0"/>
              <a:t>n.L.</a:t>
            </a:r>
            <a:endParaRPr lang="cs-CZ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dirty="0" smtClean="0"/>
          </a:p>
        </p:txBody>
      </p:sp>
    </p:spTree>
    <p:custDataLst>
      <p:tags r:id="rId1"/>
    </p:custDataLst>
  </p:cSld>
  <p:clrMapOvr>
    <a:masterClrMapping/>
  </p:clrMapOvr>
  <p:transition spd="slow" advTm="11607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88640"/>
            <a:ext cx="8229600" cy="230425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Bezesporu nejúspěšnějším jsou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hlinkClick r:id="rId4"/>
              </a:rPr>
              <a:t>CIKÁNSKÉ KOŘENY/Í</a:t>
            </a:r>
            <a:endParaRPr lang="cs-CZ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000" dirty="0" smtClean="0"/>
              <a:t>S tímto představením se divadlo představilo v několika městech u nás i v zahraničí.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000" dirty="0" smtClean="0"/>
              <a:t>Poslední obrovský úspěch mělo v Národním divadle v Praze.</a:t>
            </a:r>
          </a:p>
        </p:txBody>
      </p:sp>
      <p:pic>
        <p:nvPicPr>
          <p:cNvPr id="2" name="DGECvglF904?version=3&amp;hl=cs_CZ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835696" y="2420888"/>
            <a:ext cx="5400000" cy="405000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10608">
        <p14:honeycomb/>
      </p:transition>
    </mc:Choice>
    <mc:Fallback xmlns="">
      <p:transition spd="slow" advTm="106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60648"/>
            <a:ext cx="8229600" cy="1439441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V SDOB vzniklo ještě další zajímavé představení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hlinkClick r:id="rId4"/>
              </a:rPr>
              <a:t>CAFFÉ AUSSIG</a:t>
            </a:r>
            <a:endParaRPr lang="cs-CZ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000" dirty="0" smtClean="0"/>
              <a:t>které mapuje život našeho města v průběhu 20.stol</a:t>
            </a:r>
          </a:p>
        </p:txBody>
      </p:sp>
      <p:pic>
        <p:nvPicPr>
          <p:cNvPr id="2" name="E7U8ZtE-n5M?version=3&amp;hl=cs_CZ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691680" y="2132856"/>
            <a:ext cx="5400000" cy="405000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9921">
        <p14:shred/>
      </p:transition>
    </mc:Choice>
    <mc:Fallback xmlns="">
      <p:transition spd="slow" advTm="99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288" y="1052513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r>
              <a:rPr lang="cs-CZ" sz="2000" smtClean="0"/>
              <a:t>Název projektu : Objevujeme svět kolem nás</a:t>
            </a:r>
            <a:br>
              <a:rPr lang="cs-CZ" sz="2000" smtClean="0"/>
            </a:br>
            <a:r>
              <a:rPr lang="cs-CZ" sz="2000" smtClean="0"/>
              <a:t>Reg. číslo projektu: CZ.1.07/1.4.00/21.2040</a:t>
            </a:r>
            <a:endParaRPr lang="cs-CZ" sz="20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388" y="3429000"/>
            <a:ext cx="8229600" cy="20161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Autor : Renata Smyčková, ZŠ a MŠ Nová, Ústí n. L.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Období vytvoření výukového materiálu:  březen 2012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Vzdělávací obor</a:t>
            </a:r>
            <a:r>
              <a:rPr lang="cs-CZ" sz="1400" smtClean="0">
                <a:effectLst/>
              </a:rPr>
              <a:t>: člověk a umění</a:t>
            </a:r>
            <a:endParaRPr lang="cs-CZ" sz="1400" dirty="0" smtClean="0">
              <a:effectLst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Anotace: Prezentace určená pro seznámení s různými hudebními žánry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Očekávaný výstup: žák poznává historii i současnost baletu, hledá souvislosti mezi realitou a divadelním představením. Vnímá hudbu a její možnosti vyjádření pohybem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Jazyk:  Čeština</a:t>
            </a:r>
            <a:endParaRPr lang="cs-CZ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5888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79388" y="260648"/>
            <a:ext cx="8713092" cy="338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u="sng" dirty="0"/>
              <a:t>Použité zdroje:</a:t>
            </a:r>
            <a:r>
              <a:rPr lang="cs-CZ" dirty="0"/>
              <a:t> </a:t>
            </a:r>
          </a:p>
          <a:p>
            <a:r>
              <a:rPr lang="cs-CZ" sz="1400" dirty="0" smtClean="0"/>
              <a:t>Wikipedie </a:t>
            </a:r>
            <a:r>
              <a:rPr lang="cs-CZ" sz="1400" dirty="0"/>
              <a:t>– otevřená encyklopedie  </a:t>
            </a:r>
            <a:endParaRPr lang="cs-CZ" sz="1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1600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1600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600" u="sng" dirty="0" smtClean="0"/>
              <a:t>Zdroje </a:t>
            </a:r>
            <a:r>
              <a:rPr lang="cs-CZ" sz="1600" u="sng" dirty="0"/>
              <a:t>obrázků</a:t>
            </a:r>
            <a:r>
              <a:rPr lang="cs-CZ" sz="1600" u="sng" dirty="0" smtClean="0"/>
              <a:t>:</a:t>
            </a:r>
            <a:endParaRPr lang="cs-CZ" sz="1600" u="sng" dirty="0"/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400" dirty="0" smtClean="0"/>
              <a:t> [</a:t>
            </a:r>
            <a:r>
              <a:rPr lang="cs-CZ" sz="1400" dirty="0"/>
              <a:t>cit. </a:t>
            </a:r>
            <a:r>
              <a:rPr lang="cs-CZ" sz="1400" dirty="0" smtClean="0"/>
              <a:t>2012-03-01</a:t>
            </a:r>
            <a:r>
              <a:rPr lang="cs-CZ" sz="1400" dirty="0"/>
              <a:t>]. Dostupný pod licencí public domain na </a:t>
            </a:r>
            <a:r>
              <a:rPr lang="cs-CZ" sz="1400" dirty="0" smtClean="0"/>
              <a:t>WWW</a:t>
            </a:r>
            <a:r>
              <a:rPr lang="cs-CZ" sz="1400" dirty="0"/>
              <a:t>: http://cs.wikipedia.org/wiki/Soubor:Wiener_Staatsoper_Schwanensee_Szene_Akt4.jpg </a:t>
            </a:r>
            <a:endParaRPr lang="cs-CZ" sz="1400" dirty="0" smtClean="0"/>
          </a:p>
          <a:p>
            <a:pPr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400" dirty="0" smtClean="0"/>
              <a:t> [</a:t>
            </a:r>
            <a:r>
              <a:rPr lang="cs-CZ" sz="1400" dirty="0"/>
              <a:t>cit. 2012-03-01]. Dostupný pod licencí public domain na WWW: http://cs.wikipedia.org/wiki/Soubor:Louis_XIV_of_France.jpg</a:t>
            </a:r>
          </a:p>
          <a:p>
            <a:pPr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400" dirty="0" smtClean="0"/>
              <a:t> [</a:t>
            </a:r>
            <a:r>
              <a:rPr lang="cs-CZ" sz="1400" dirty="0"/>
              <a:t>cit. 2012-03-01]. Dostupný pod licencí public domain na WWW: http://cs.wikipedia.org/wiki/Soubor:Jean-Baptiste_Lully_1.jpeg</a:t>
            </a:r>
          </a:p>
          <a:p>
            <a:pPr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400" dirty="0" smtClean="0"/>
              <a:t> [</a:t>
            </a:r>
            <a:r>
              <a:rPr lang="cs-CZ" sz="1400" dirty="0"/>
              <a:t>cit. 2012-03-01]. Dostupný pod licencí public domain na WWW: http://cs.wikipedia.org/wiki/Soubor:Ballets_Russes_Apollon_1928.jpg</a:t>
            </a:r>
          </a:p>
          <a:p>
            <a:pPr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400" dirty="0" smtClean="0"/>
              <a:t> [</a:t>
            </a:r>
            <a:r>
              <a:rPr lang="cs-CZ" sz="1400" dirty="0"/>
              <a:t>cit. 2012-03-01]. Dostupný pod licencí public domain na WWW: http://cs.wikipedia.org/wiki/Soubor:Snowdance.jpg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cs-CZ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62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09" y="1124744"/>
            <a:ext cx="7025171" cy="46805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5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123728" y="692696"/>
            <a:ext cx="4608512" cy="13684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Balet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524328" y="6309320"/>
            <a:ext cx="57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obr.1</a:t>
            </a:r>
            <a:endParaRPr lang="cs-CZ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955">
        <p:circle/>
      </p:transition>
    </mc:Choice>
    <mc:Fallback xmlns="">
      <p:transition spd="slow" advTm="895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idx="1"/>
          </p:nvPr>
        </p:nvSpPr>
        <p:spPr>
          <a:xfrm>
            <a:off x="827088" y="765175"/>
            <a:ext cx="3600450" cy="50403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smtClean="0"/>
              <a:t>Kořeny baletu sahají do druhé poloviny 16. století. Zpočátku se objevoval ve formě tanečních sekvencí v jiných divadelních žánrech (především operách) hlavně v Itálii a Francii.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800" smtClean="0"/>
          </a:p>
        </p:txBody>
      </p:sp>
      <p:pic>
        <p:nvPicPr>
          <p:cNvPr id="4099" name="Picture 9" descr="Engraving of a Ballet before Henri III and his Court, in the Gallery of the Louvre. (folio, Paris, Mamert Patisson, 1582.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350"/>
            <a:ext cx="4183063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2917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72752"/>
            <a:ext cx="5256584" cy="432048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Balet jako samostatná umělecká forma se začal vyvíjet ve Francii během vlády Ludvíka XIV. </a:t>
            </a:r>
            <a:r>
              <a:rPr lang="cs-CZ" sz="2000" dirty="0" smtClean="0"/>
              <a:t>(1643 – 1715),</a:t>
            </a:r>
            <a:r>
              <a:rPr lang="cs-CZ" sz="2800" dirty="0" smtClean="0"/>
              <a:t> který byl velkým příznivcem tance.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Protože  došlo k poklesu kvality tanečních standardů, založil roku 1661 (Královskou akademii tance).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72752"/>
            <a:ext cx="3123979" cy="444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44408" y="5805264"/>
            <a:ext cx="57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obr.2</a:t>
            </a:r>
            <a:endParaRPr lang="cs-CZ" sz="1400" dirty="0"/>
          </a:p>
        </p:txBody>
      </p:sp>
    </p:spTree>
    <p:custDataLst>
      <p:tags r:id="rId1"/>
    </p:custDataLst>
  </p:cSld>
  <p:clrMapOvr>
    <a:masterClrMapping/>
  </p:clrMapOvr>
  <p:transition spd="slow" advTm="19875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548680"/>
            <a:ext cx="7992888" cy="122413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Dvorním hudebním skladatelem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Ludvíka XIV. byl </a:t>
            </a:r>
            <a:r>
              <a:rPr lang="cs-CZ" sz="2800" dirty="0" smtClean="0">
                <a:hlinkClick r:id="rId3" tooltip="Jean-Baptist Lully"/>
              </a:rPr>
              <a:t>Jean-</a:t>
            </a:r>
            <a:r>
              <a:rPr lang="cs-CZ" sz="2800" dirty="0" err="1" smtClean="0">
                <a:hlinkClick r:id="rId3" tooltip="Jean-Baptist Lully"/>
              </a:rPr>
              <a:t>Baptist</a:t>
            </a:r>
            <a:r>
              <a:rPr lang="cs-CZ" sz="2800" dirty="0" smtClean="0">
                <a:hlinkClick r:id="rId3" tooltip="Jean-Baptist Lully"/>
              </a:rPr>
              <a:t> </a:t>
            </a:r>
            <a:r>
              <a:rPr lang="cs-CZ" sz="2800" dirty="0" err="1" smtClean="0">
                <a:hlinkClick r:id="rId3" tooltip="Jean-Baptist Lully"/>
              </a:rPr>
              <a:t>Lully</a:t>
            </a:r>
            <a:r>
              <a:rPr lang="cs-CZ" sz="2800" dirty="0" smtClean="0"/>
              <a:t> </a:t>
            </a:r>
            <a:endParaRPr lang="cs-CZ" dirty="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6516216" y="6387231"/>
            <a:ext cx="57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obr.3</a:t>
            </a:r>
            <a:endParaRPr lang="cs-CZ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2970262" cy="431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1723868"/>
      </p:ext>
    </p:extLst>
  </p:cSld>
  <p:clrMapOvr>
    <a:masterClrMapping/>
  </p:clrMapOvr>
  <p:transition spd="slow" advTm="19875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8229600" cy="3744714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V 18. století došlo k popularizaci baletu, která vedla k rozpracování a vylepšení baletní techniky, v této době se balet stal rovnoprávnou dramatickou formou.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Zároveň se prosadila i pantomima, spojená s reformou pohybů a lepší možností neverbálního vyjadřování.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800" dirty="0" smtClean="0"/>
          </a:p>
        </p:txBody>
      </p:sp>
    </p:spTree>
    <p:custDataLst>
      <p:tags r:id="rId1"/>
    </p:custDataLst>
  </p:cSld>
  <p:clrMapOvr>
    <a:masterClrMapping/>
  </p:clrMapOvr>
  <p:transition spd="slow" advTm="15445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323850" y="260648"/>
            <a:ext cx="86042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2800" dirty="0"/>
              <a:t>V 19. století zájem o balet poklesl. </a:t>
            </a:r>
          </a:p>
          <a:p>
            <a:pPr algn="ctr"/>
            <a:r>
              <a:rPr lang="cs-CZ" sz="2800" dirty="0"/>
              <a:t>Díky velkým sociálním změnám ve společnosti ztratil  oporu v aristokratických kruzích a jeho rozvoj pokračoval pouze ve Francii, Rusku a Itálii.</a:t>
            </a:r>
          </a:p>
        </p:txBody>
      </p:sp>
      <p:pic>
        <p:nvPicPr>
          <p:cNvPr id="7171" name="Picture 9" descr="Soubor:Ballets Russes Apollon 192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31" y="2349500"/>
            <a:ext cx="3544887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516216" y="6387231"/>
            <a:ext cx="57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obr.4</a:t>
            </a:r>
            <a:endParaRPr lang="cs-CZ" sz="1400" dirty="0"/>
          </a:p>
        </p:txBody>
      </p:sp>
    </p:spTree>
  </p:cSld>
  <p:clrMapOvr>
    <a:masterClrMapping/>
  </p:clrMapOvr>
  <p:transition spd="slow" advTm="15585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oubor:Snowdanc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12875"/>
            <a:ext cx="3186113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Rectangle 7"/>
          <p:cNvSpPr>
            <a:spLocks noGrp="1" noChangeArrowheads="1"/>
          </p:cNvSpPr>
          <p:nvPr>
            <p:ph idx="1"/>
          </p:nvPr>
        </p:nvSpPr>
        <p:spPr>
          <a:xfrm>
            <a:off x="395288" y="765175"/>
            <a:ext cx="4537075" cy="45307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sz="2800" dirty="0" smtClean="0">
              <a:effectLst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sz="2800" dirty="0" smtClean="0">
                <a:effectLst/>
              </a:rPr>
              <a:t>Ve 20. století přineslo především díky ruské škole určitou renesanci klasického baletu, který díky řadě vynikajících tanečníků postupně získal zpět své ztracené pozice.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sz="2800" dirty="0" smtClean="0">
                <a:effectLst/>
              </a:rPr>
              <a:t>V Německu získává oblibu tzv. výrazový tanec.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7062820" y="6238061"/>
            <a:ext cx="57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obr.5</a:t>
            </a:r>
            <a:endParaRPr lang="cs-CZ" sz="1400" dirty="0"/>
          </a:p>
        </p:txBody>
      </p:sp>
    </p:spTree>
    <p:custDataLst>
      <p:tags r:id="rId1"/>
    </p:custDataLst>
  </p:cSld>
  <p:clrMapOvr>
    <a:masterClrMapping/>
  </p:clrMapOvr>
  <p:transition spd="slow" advTm="15959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8"/>
          <p:cNvSpPr txBox="1">
            <a:spLocks noChangeArrowheads="1"/>
          </p:cNvSpPr>
          <p:nvPr/>
        </p:nvSpPr>
        <p:spPr bwMode="auto">
          <a:xfrm>
            <a:off x="2051050" y="549275"/>
            <a:ext cx="4824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46091" name="Rectangle 11"/>
          <p:cNvSpPr>
            <a:spLocks noGrp="1" noChangeArrowheads="1"/>
          </p:cNvSpPr>
          <p:nvPr>
            <p:ph/>
          </p:nvPr>
        </p:nvSpPr>
        <p:spPr>
          <a:xfrm>
            <a:off x="395288" y="0"/>
            <a:ext cx="8229600" cy="191683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000" dirty="0" smtClean="0"/>
              <a:t>Nejvýznamnější tvůrci baletů a jejich díla: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0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Petr </a:t>
            </a:r>
            <a:r>
              <a:rPr lang="cs-CZ" sz="2800" dirty="0" err="1" smtClean="0"/>
              <a:t>Iljič</a:t>
            </a:r>
            <a:r>
              <a:rPr lang="cs-CZ" sz="2800" dirty="0" smtClean="0"/>
              <a:t> Čajkovskij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hlinkClick r:id="rId4"/>
              </a:rPr>
              <a:t>Labutí jezero</a:t>
            </a:r>
            <a:endParaRPr lang="cs-CZ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800" dirty="0" smtClean="0"/>
          </a:p>
        </p:txBody>
      </p:sp>
      <p:pic>
        <p:nvPicPr>
          <p:cNvPr id="4" name="EmI8tIezTkc?version=3&amp;hl=cs_CZ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475463" y="1988840"/>
            <a:ext cx="5400000" cy="405000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382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|2.1|2.8|1.6|2.7|1.6|4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|2.1|2.8|1.6|2.7|1.6|4|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1|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1.6|3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6.5|6.2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6.5|6.2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|2.1|2.8|1.6|2.7|1.6|4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|2.1|2.8|1.6|2.7|1.6|4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|2.1|2.8|1.6|2.7|1.6|4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|2.1|2.8|1.6|2.7|1.6|4|1.9"/>
</p:tagLst>
</file>

<file path=ppt/theme/theme1.xml><?xml version="1.0" encoding="utf-8"?>
<a:theme xmlns:a="http://schemas.openxmlformats.org/drawingml/2006/main" name="Motiv1">
  <a:themeElements>
    <a:clrScheme name="Opona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Opon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pona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ona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</TotalTime>
  <Words>519</Words>
  <Application>Microsoft Office PowerPoint</Application>
  <PresentationFormat>Předvádění na obrazovce (4:3)</PresentationFormat>
  <Paragraphs>66</Paragraphs>
  <Slides>19</Slides>
  <Notes>0</Notes>
  <HiddenSlides>0</HiddenSlides>
  <MMClips>8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Motiv1</vt:lpstr>
      <vt:lpstr>Tento vzdělávací materiál vznikl  v rámci projektu EU – peníze školám</vt:lpstr>
      <vt:lpstr>Balet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YTANER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Hudba a divadlo</dc:title>
  <dc:creator>Renata Smyčková</dc:creator>
  <cp:lastModifiedBy>R. Smyčková</cp:lastModifiedBy>
  <cp:revision>45</cp:revision>
  <dcterms:created xsi:type="dcterms:W3CDTF">2010-05-16T11:27:12Z</dcterms:created>
  <dcterms:modified xsi:type="dcterms:W3CDTF">2013-07-16T13:54:46Z</dcterms:modified>
</cp:coreProperties>
</file>