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4" r:id="rId2"/>
    <p:sldId id="256" r:id="rId3"/>
    <p:sldId id="270" r:id="rId4"/>
    <p:sldId id="282" r:id="rId5"/>
    <p:sldId id="271" r:id="rId6"/>
    <p:sldId id="281" r:id="rId7"/>
    <p:sldId id="274" r:id="rId8"/>
    <p:sldId id="257" r:id="rId9"/>
    <p:sldId id="275" r:id="rId10"/>
    <p:sldId id="268" r:id="rId11"/>
    <p:sldId id="276" r:id="rId12"/>
    <p:sldId id="278" r:id="rId13"/>
    <p:sldId id="283" r:id="rId14"/>
    <p:sldId id="27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9BA3B5-F9D2-4E91-8CF1-1C89D51447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/>
      <p:bldP spid="514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4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BC7B4-85C3-427D-81FE-2431CCBBBE9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550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CDE163-5646-4D17-B4A1-5CBC37C69A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0305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740DD-54FF-4235-9121-666DECE368C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946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706203-B074-4B44-88D9-2DA543AD682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706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EBEB6C-DA03-474E-BC49-6ACDC2A19B2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616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EF461F-4ABA-46BA-A669-607F9F37A60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9985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FAC165-A78E-453D-8404-E995FB0F0C6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1083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A657B-ACF0-413D-8E7A-A835C728F0A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0928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33F688-7294-41DC-AB1D-9517C966B6E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443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4A3121-E178-40FA-A799-99F2CCFEC94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5199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00EEEB5-C695-426F-B049-4C63BBBB3DF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ideo" Target="http://www.youtube.com/v/NPlcE3GcoFc?version=3&amp;hl=cs_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://www.youtube.com/v/kZ7HTMm7Cxo?version=3&amp;hl=cs_CZ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hyperlink" Target="http://cs.wikipedia.org/wiki/Jekyll_&amp;_Hyd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Galt_MacDermot&amp;action=edit&amp;redlink=1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hyperlink" Target="http://cs.wikipedia.org/wiki/Hippi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4fOtMSUZV44?version=3&amp;hl=cs_CZ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Broadway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bw0e6fhpZaA?version=3&amp;hl=cs_CZ" TargetMode="External"/><Relationship Id="rId4" Type="http://schemas.openxmlformats.org/officeDocument/2006/relationships/hyperlink" Target="http://www.youtube.com/watch?v=bw0e6fhpZa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://www.youtube.com/v/jpwmbUurltE?version=3&amp;hl=cs_CZ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://cs.wikipedia.org/w/index.php?title=Alan_Jay_Lerner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jwUwsrAqBwA?version=3&amp;hl=cs_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712968" cy="1152227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Zapomenout nesmíme na legendu – skvělý muzikant, skladatel –</a:t>
            </a:r>
            <a:r>
              <a:rPr lang="cs-CZ" sz="2800" dirty="0" smtClean="0">
                <a:solidFill>
                  <a:schemeClr val="tx1"/>
                </a:solidFill>
              </a:rPr>
              <a:t>Leonard </a:t>
            </a:r>
            <a:r>
              <a:rPr lang="cs-CZ" sz="2800" dirty="0" err="1" smtClean="0">
                <a:solidFill>
                  <a:schemeClr val="tx1"/>
                </a:solidFill>
              </a:rPr>
              <a:t>Bernstein</a:t>
            </a:r>
            <a:r>
              <a:rPr lang="cs-CZ" sz="2800" dirty="0" smtClean="0">
                <a:solidFill>
                  <a:schemeClr val="tx1"/>
                </a:solidFill>
              </a:rPr>
              <a:t> a jeho </a:t>
            </a:r>
            <a:r>
              <a:rPr lang="cs-CZ" sz="2800" u="sng" dirty="0" err="1" smtClean="0">
                <a:solidFill>
                  <a:schemeClr val="tx1"/>
                </a:solidFill>
              </a:rPr>
              <a:t>West</a:t>
            </a:r>
            <a:r>
              <a:rPr lang="cs-CZ" sz="2800" u="sng" dirty="0" smtClean="0">
                <a:solidFill>
                  <a:schemeClr val="tx1"/>
                </a:solidFill>
              </a:rPr>
              <a:t> </a:t>
            </a:r>
            <a:r>
              <a:rPr lang="cs-CZ" sz="2800" u="sng" dirty="0" err="1" smtClean="0">
                <a:solidFill>
                  <a:schemeClr val="tx1"/>
                </a:solidFill>
              </a:rPr>
              <a:t>side</a:t>
            </a:r>
            <a:r>
              <a:rPr lang="cs-CZ" sz="2800" u="sng" dirty="0" smtClean="0">
                <a:solidFill>
                  <a:schemeClr val="tx1"/>
                </a:solidFill>
              </a:rPr>
              <a:t> </a:t>
            </a:r>
            <a:r>
              <a:rPr lang="cs-CZ" sz="2800" u="sng" dirty="0" err="1" smtClean="0">
                <a:solidFill>
                  <a:schemeClr val="tx1"/>
                </a:solidFill>
              </a:rPr>
              <a:t>storry</a:t>
            </a:r>
            <a:r>
              <a:rPr lang="cs-CZ" sz="2800" u="sng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z roku 1957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2" name="NPlcE3GcoFc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75656" y="1628800"/>
            <a:ext cx="6120000" cy="4590000"/>
          </a:xfrm>
          <a:prstGeom prst="rect">
            <a:avLst/>
          </a:prstGeom>
        </p:spPr>
      </p:pic>
    </p:spTree>
  </p:cSld>
  <p:clrMapOvr>
    <a:masterClrMapping/>
  </p:clrMapOvr>
  <p:transition spd="slow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188640"/>
            <a:ext cx="8352928" cy="1512168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Posuneme se v čase – v roce 1997 měl premiéru u nás dobře </a:t>
            </a:r>
            <a:r>
              <a:rPr lang="cs-CZ" sz="2400" dirty="0"/>
              <a:t>známý muzikál </a:t>
            </a:r>
            <a:r>
              <a:rPr lang="cs-CZ" u="sng" dirty="0" err="1">
                <a:hlinkClick r:id="rId4"/>
              </a:rPr>
              <a:t>Jekyll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smtClean="0">
                <a:hlinkClick r:id="rId4"/>
              </a:rPr>
              <a:t>&amp; </a:t>
            </a:r>
            <a:r>
              <a:rPr lang="cs-CZ" u="sng" dirty="0">
                <a:hlinkClick r:id="rId4"/>
              </a:rPr>
              <a:t>Hyde</a:t>
            </a:r>
            <a:r>
              <a:rPr lang="cs-CZ" dirty="0">
                <a:hlinkClick r:id="rId4"/>
              </a:rPr>
              <a:t> </a:t>
            </a:r>
            <a:r>
              <a:rPr lang="cs-CZ" sz="2400" dirty="0" smtClean="0"/>
              <a:t>amerického </a:t>
            </a:r>
            <a:r>
              <a:rPr lang="cs-CZ" sz="2400" dirty="0"/>
              <a:t>skladatele Franka </a:t>
            </a:r>
            <a:r>
              <a:rPr lang="cs-CZ" sz="2400" dirty="0" err="1"/>
              <a:t>Wildhorna</a:t>
            </a:r>
            <a:endParaRPr lang="cs-CZ" sz="1600" dirty="0">
              <a:sym typeface="Wingdings" pitchFamily="2" charset="2"/>
            </a:endParaRPr>
          </a:p>
        </p:txBody>
      </p:sp>
      <p:pic>
        <p:nvPicPr>
          <p:cNvPr id="2" name="kZ7HTMm7Cxo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331640" y="1628800"/>
            <a:ext cx="6120000" cy="45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6809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836712"/>
            <a:ext cx="7921575" cy="4896544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 algn="ctr">
              <a:lnSpc>
                <a:spcPct val="80000"/>
              </a:lnSpc>
              <a:buNone/>
            </a:pPr>
            <a:r>
              <a:rPr lang="cs-CZ" sz="2400" dirty="0" smtClean="0">
                <a:sym typeface="Wingdings" pitchFamily="2" charset="2"/>
              </a:rPr>
              <a:t>Naše putování po cestičkách amerického muzikálu zakončíme dnes již </a:t>
            </a:r>
            <a:r>
              <a:rPr lang="cs-CZ" sz="2400" dirty="0" err="1" smtClean="0">
                <a:sym typeface="Wingdings" pitchFamily="2" charset="2"/>
              </a:rPr>
              <a:t>kutlovním</a:t>
            </a:r>
            <a:r>
              <a:rPr lang="cs-CZ" sz="2400" dirty="0" smtClean="0">
                <a:sym typeface="Wingdings" pitchFamily="2" charset="2"/>
              </a:rPr>
              <a:t> dílem</a:t>
            </a:r>
          </a:p>
          <a:p>
            <a:pPr algn="ctr">
              <a:lnSpc>
                <a:spcPct val="80000"/>
              </a:lnSpc>
              <a:buNone/>
            </a:pPr>
            <a:r>
              <a:rPr lang="cs-CZ" u="sng" dirty="0" err="1" smtClean="0"/>
              <a:t>Hair</a:t>
            </a:r>
            <a:r>
              <a:rPr lang="cs-CZ" u="sng" dirty="0" smtClean="0"/>
              <a:t> (</a:t>
            </a:r>
            <a:r>
              <a:rPr lang="cs-CZ" sz="2400" u="sng" dirty="0" smtClean="0"/>
              <a:t>Vlasy), </a:t>
            </a:r>
            <a:r>
              <a:rPr lang="cs-CZ" sz="2400" dirty="0" smtClean="0"/>
              <a:t>hudbu </a:t>
            </a:r>
            <a:r>
              <a:rPr lang="cs-CZ" sz="2400" dirty="0"/>
              <a:t>složil </a:t>
            </a:r>
            <a:r>
              <a:rPr lang="cs-CZ" sz="2400" dirty="0" err="1">
                <a:hlinkClick r:id="rId3" action="ppaction://hlinkfile" tooltip="Galt MacDermot (stránka neexistuje)"/>
              </a:rPr>
              <a:t>Galt</a:t>
            </a:r>
            <a:r>
              <a:rPr lang="cs-CZ" sz="2400" dirty="0">
                <a:hlinkClick r:id="rId3" action="ppaction://hlinkfile" tooltip="Galt MacDermot (stránka neexistuje)"/>
              </a:rPr>
              <a:t> </a:t>
            </a:r>
            <a:r>
              <a:rPr lang="cs-CZ" sz="2400" dirty="0" err="1" smtClean="0">
                <a:hlinkClick r:id="rId3" action="ppaction://hlinkfile" tooltip="Galt MacDermot (stránka neexistuje)"/>
              </a:rPr>
              <a:t>MacDermot</a:t>
            </a:r>
            <a:endParaRPr lang="cs-CZ" sz="2400" dirty="0"/>
          </a:p>
          <a:p>
            <a:pPr algn="ctr">
              <a:lnSpc>
                <a:spcPct val="80000"/>
              </a:lnSpc>
              <a:buNone/>
            </a:pPr>
            <a:endParaRPr lang="cs-CZ" sz="2400" dirty="0" smtClean="0"/>
          </a:p>
          <a:p>
            <a:pPr algn="ctr">
              <a:lnSpc>
                <a:spcPct val="80000"/>
              </a:lnSpc>
              <a:buNone/>
            </a:pPr>
            <a:r>
              <a:rPr lang="cs-CZ" sz="2400" dirty="0" smtClean="0"/>
              <a:t>Je to </a:t>
            </a:r>
            <a:r>
              <a:rPr lang="cs-CZ" sz="2400" dirty="0"/>
              <a:t>produkt </a:t>
            </a:r>
            <a:r>
              <a:rPr lang="cs-CZ" sz="2400" dirty="0">
                <a:hlinkClick r:id="rId4" action="ppaction://hlinkfile" tooltip="Hippie"/>
              </a:rPr>
              <a:t>hippie</a:t>
            </a:r>
            <a:r>
              <a:rPr lang="cs-CZ" sz="2400" dirty="0"/>
              <a:t> kultury a sexuální revoluce šedesátých </a:t>
            </a:r>
            <a:r>
              <a:rPr lang="cs-CZ" sz="2400" dirty="0" smtClean="0"/>
              <a:t>let. </a:t>
            </a:r>
            <a:r>
              <a:rPr lang="cs-CZ" sz="2400" dirty="0"/>
              <a:t>N</a:t>
            </a:r>
            <a:r>
              <a:rPr lang="cs-CZ" sz="2400" dirty="0" smtClean="0"/>
              <a:t>ěkteré z </a:t>
            </a:r>
            <a:r>
              <a:rPr lang="cs-CZ" sz="2400" dirty="0"/>
              <a:t>písní se staly hymnami aktivismu proti Vietnamské válce. </a:t>
            </a:r>
            <a:endParaRPr lang="cs-CZ" sz="2400" dirty="0" smtClean="0"/>
          </a:p>
          <a:p>
            <a:pPr algn="ctr">
              <a:lnSpc>
                <a:spcPct val="80000"/>
              </a:lnSpc>
              <a:buNone/>
            </a:pPr>
            <a:r>
              <a:rPr lang="cs-CZ" sz="2400" dirty="0" smtClean="0"/>
              <a:t>Muzikál </a:t>
            </a:r>
            <a:r>
              <a:rPr lang="cs-CZ" sz="2400" dirty="0"/>
              <a:t>byl ve své době velmi kontroverzní pro používání nadávek, </a:t>
            </a:r>
            <a:r>
              <a:rPr lang="cs-CZ" sz="2400" dirty="0" smtClean="0"/>
              <a:t>do děje je zahrnuto užívání </a:t>
            </a:r>
            <a:r>
              <a:rPr lang="cs-CZ" sz="2400" dirty="0"/>
              <a:t>nelegálních drog a </a:t>
            </a:r>
            <a:r>
              <a:rPr lang="cs-CZ" sz="2400" dirty="0" smtClean="0"/>
              <a:t>sexualita, </a:t>
            </a:r>
            <a:r>
              <a:rPr lang="cs-CZ" sz="2400" dirty="0"/>
              <a:t>nerespektování americké </a:t>
            </a:r>
            <a:r>
              <a:rPr lang="cs-CZ" sz="2400" dirty="0" smtClean="0"/>
              <a:t>vlajky. Součástí je i pro tu dobu neakceptovatelná "nahá scéna". </a:t>
            </a:r>
            <a:r>
              <a:rPr lang="cs-CZ" sz="2400" dirty="0"/>
              <a:t>Muzikál definoval nový žánr "rockový muzikál" použitím herců bez rasové diskriminace a přizváním diváků na scénu ve finále.</a:t>
            </a:r>
            <a:endParaRPr lang="cs-CZ" sz="2400" dirty="0">
              <a:sym typeface="Wingdings" pitchFamily="2" charset="2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3118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fOtMSUZV44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7624" y="1268760"/>
            <a:ext cx="6120000" cy="45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7960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květen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obor: Člověk a umění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 s americkým muzikálem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pohovoří o vývoji, historických specifikách tohoto žánru v USA a jeho </a:t>
            </a:r>
            <a:r>
              <a:rPr lang="cs-CZ" sz="1400" smtClean="0">
                <a:effectLst/>
              </a:rPr>
              <a:t>„exportu“ </a:t>
            </a:r>
            <a:r>
              <a:rPr lang="cs-CZ" sz="1400" dirty="0" smtClean="0">
                <a:effectLst/>
              </a:rPr>
              <a:t>do Evropy (i k nám). Uvědomuje si multikulturnost světa </a:t>
            </a:r>
            <a:r>
              <a:rPr lang="cs-CZ" sz="1400" dirty="0">
                <a:effectLst/>
              </a:rPr>
              <a:t>a </a:t>
            </a:r>
            <a:r>
              <a:rPr lang="cs-CZ" sz="1400" dirty="0" smtClean="0">
                <a:effectLst/>
              </a:rPr>
              <a:t>respektuje zvláštnosti různých národů.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720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Americký muzikál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29600" cy="29527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 smtClean="0"/>
              <a:t>Amerika (USA) je kolébkou muzikálu.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 smtClean="0"/>
              <a:t>Jak už jsme si kdysi řekli, je možné, že vznikl zcela náhodně – v podstatě jako „z nouze ctnost“. Ale to je jen jedna z možností vysvětlení počátku tohoto žánru.</a:t>
            </a:r>
          </a:p>
          <a:p>
            <a:pPr algn="ctr">
              <a:buFont typeface="Wingdings" pitchFamily="2" charset="2"/>
              <a:buNone/>
            </a:pPr>
            <a:endParaRPr lang="cs-CZ" sz="2800" dirty="0" smtClean="0"/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229600" cy="475252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 smtClean="0"/>
              <a:t>Za první muzikál je považována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 smtClean="0"/>
              <a:t>„LOĎ KOMEDIANTŮ“ </a:t>
            </a:r>
            <a:r>
              <a:rPr lang="cs-CZ" sz="2800" dirty="0" err="1" smtClean="0"/>
              <a:t>Jeroma</a:t>
            </a:r>
            <a:r>
              <a:rPr lang="cs-CZ" sz="2800" dirty="0" smtClean="0"/>
              <a:t> </a:t>
            </a:r>
            <a:r>
              <a:rPr lang="cs-CZ" sz="2800" dirty="0" err="1" smtClean="0"/>
              <a:t>Kerna</a:t>
            </a:r>
            <a:endParaRPr lang="cs-CZ" sz="2800" dirty="0" smtClean="0"/>
          </a:p>
          <a:p>
            <a:pPr algn="ctr">
              <a:buFont typeface="Wingdings" pitchFamily="2" charset="2"/>
              <a:buNone/>
            </a:pPr>
            <a:r>
              <a:rPr lang="cs-CZ" sz="2800" dirty="0" smtClean="0"/>
              <a:t>(SHOW BOAD – premiéra v r. 1927 v New Yorku)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 smtClean="0"/>
              <a:t>Tento muzikál už dnes asi nikde neuvidíme – zřejmě by v současné konkurenci neobstál </a:t>
            </a:r>
            <a:r>
              <a:rPr lang="cs-CZ" sz="2800" dirty="0" smtClean="0">
                <a:sym typeface="Wingdings" pitchFamily="2" charset="2"/>
              </a:rPr>
              <a:t>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 smtClean="0">
                <a:sym typeface="Wingdings" pitchFamily="2" charset="2"/>
              </a:rPr>
              <a:t>Jeho význam je však především v tom, že podnítil zájem o nový žánr a od 30. let 20. století do současnosti vznikly stovky různých hudebních produkcí.</a:t>
            </a:r>
            <a:endParaRPr lang="cs-CZ" sz="2800" dirty="0" smtClean="0"/>
          </a:p>
          <a:p>
            <a:pPr algn="ctr">
              <a:buFont typeface="Wingdings" pitchFamily="2" charset="2"/>
              <a:buNone/>
            </a:pPr>
            <a:endParaRPr lang="cs-CZ" sz="2800" dirty="0" smtClean="0"/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5828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6569" y="692696"/>
            <a:ext cx="8229600" cy="547260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None/>
            </a:pPr>
            <a:r>
              <a:rPr lang="cs-CZ" sz="2800" dirty="0" smtClean="0"/>
              <a:t>Ať to bylo na začátku jakkoliv, důležité je, že muzikál v USA zakořenila a brzy se rozrostl po celém světě</a:t>
            </a:r>
            <a:r>
              <a:rPr lang="cs-CZ" sz="2800" dirty="0"/>
              <a:t>. </a:t>
            </a:r>
            <a:endParaRPr lang="cs-CZ" sz="2800" dirty="0" smtClean="0"/>
          </a:p>
          <a:p>
            <a:pPr algn="ctr">
              <a:buNone/>
            </a:pPr>
            <a:r>
              <a:rPr lang="cs-CZ" sz="2800" dirty="0" smtClean="0"/>
              <a:t>Většina </a:t>
            </a:r>
            <a:r>
              <a:rPr lang="cs-CZ" sz="2800" dirty="0"/>
              <a:t>celosvětově proslulých muzikálů měla premiéru na </a:t>
            </a:r>
            <a:r>
              <a:rPr lang="cs-CZ" sz="2800" dirty="0">
                <a:hlinkClick r:id="rId2" action="ppaction://hlinkfile" tooltip="Broadway"/>
              </a:rPr>
              <a:t>Broadwayi</a:t>
            </a:r>
            <a:r>
              <a:rPr lang="cs-CZ" sz="2800" dirty="0"/>
              <a:t>. V tzv. zlaté éře muzikálu (od 40. do 60. let 20. století) vznikla řada dodnes populárních děl. Od 60. let se objevují konkurence schopná díla rovněž </a:t>
            </a:r>
            <a:r>
              <a:rPr lang="cs-CZ" sz="2800" dirty="0" smtClean="0"/>
              <a:t>v Londýně.</a:t>
            </a:r>
          </a:p>
          <a:p>
            <a:pPr algn="ctr">
              <a:buNone/>
            </a:pPr>
            <a:r>
              <a:rPr lang="cs-CZ" sz="2800" dirty="0" smtClean="0"/>
              <a:t>Dnes </a:t>
            </a:r>
            <a:r>
              <a:rPr lang="cs-CZ" sz="2800" dirty="0"/>
              <a:t>je tvorba těchto dvou metropolí více méně vyrovnaná. </a:t>
            </a:r>
            <a:endParaRPr lang="cs-CZ" sz="2800" dirty="0" smtClean="0"/>
          </a:p>
          <a:p>
            <a:pPr algn="ctr">
              <a:buNone/>
            </a:pPr>
            <a:r>
              <a:rPr lang="cs-CZ" sz="2800" dirty="0" smtClean="0"/>
              <a:t>V </a:t>
            </a:r>
            <a:r>
              <a:rPr lang="cs-CZ" sz="2800" dirty="0"/>
              <a:t>Evropě převzaly americké muzikály vedoucí úlohu po druhé světové válce.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080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620688"/>
            <a:ext cx="8229600" cy="5256584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sz="2800" dirty="0" smtClean="0"/>
              <a:t>Některé z těch nejslavnějších si představíme krátkými ukázkami.</a:t>
            </a:r>
          </a:p>
          <a:p>
            <a:pPr algn="ctr">
              <a:buNone/>
            </a:pPr>
            <a:r>
              <a:rPr lang="cs-CZ" sz="2800" u="sng" dirty="0"/>
              <a:t>E.Y. </a:t>
            </a:r>
            <a:r>
              <a:rPr lang="cs-CZ" sz="2800" u="sng" dirty="0" err="1"/>
              <a:t>Harburg,F</a:t>
            </a:r>
            <a:r>
              <a:rPr lang="cs-CZ" sz="2800" u="sng" dirty="0"/>
              <a:t>. </a:t>
            </a:r>
            <a:r>
              <a:rPr lang="cs-CZ" sz="2800" u="sng" dirty="0" err="1"/>
              <a:t>Saidy,B</a:t>
            </a:r>
            <a:r>
              <a:rPr lang="cs-CZ" sz="2800" u="sng" dirty="0"/>
              <a:t>. </a:t>
            </a:r>
            <a:r>
              <a:rPr lang="cs-CZ" sz="2800" u="sng" dirty="0" err="1"/>
              <a:t>Lane</a:t>
            </a:r>
            <a:r>
              <a:rPr lang="cs-CZ" sz="2800" u="sng" dirty="0" smtClean="0"/>
              <a:t>: </a:t>
            </a:r>
            <a:r>
              <a:rPr lang="cs-CZ" sz="2800" u="sng" dirty="0" err="1" smtClean="0"/>
              <a:t>Finian´s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Rainbow</a:t>
            </a:r>
            <a:endParaRPr lang="cs-CZ" sz="2800" u="sng" dirty="0" smtClean="0"/>
          </a:p>
          <a:p>
            <a:pPr algn="ctr">
              <a:buNone/>
            </a:pPr>
            <a:r>
              <a:rPr lang="cs-CZ" sz="2800" dirty="0" smtClean="0"/>
              <a:t>První z amerických muzikálů, který se představil Evropě. U nás ho proslavila autorská dvojice Werich – Voskovec. </a:t>
            </a:r>
          </a:p>
          <a:p>
            <a:pPr algn="ctr">
              <a:buNone/>
            </a:pPr>
            <a:r>
              <a:rPr lang="cs-CZ" sz="2800" dirty="0" smtClean="0"/>
              <a:t>Jejich úprava příběhu emigranta Nováka, který jel s dcerou Káčou do Ameriky nalézt štěstí </a:t>
            </a:r>
            <a:r>
              <a:rPr lang="cs-CZ" sz="2800" dirty="0"/>
              <a:t>je populární </a:t>
            </a:r>
            <a:r>
              <a:rPr lang="cs-CZ" sz="2800" dirty="0" smtClean="0"/>
              <a:t>dodnes (premiéra v roce 1948).</a:t>
            </a:r>
            <a:endParaRPr lang="cs-CZ" sz="2800" dirty="0"/>
          </a:p>
          <a:p>
            <a:pPr algn="ctr">
              <a:buNone/>
            </a:pPr>
            <a:r>
              <a:rPr lang="cs-CZ" sz="2800" dirty="0" smtClean="0"/>
              <a:t>Známe ji pod názvem </a:t>
            </a:r>
            <a:r>
              <a:rPr lang="cs-CZ" sz="2800" u="sng" dirty="0" smtClean="0"/>
              <a:t>Divotvorný hrnec </a:t>
            </a:r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948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w0e6fhpZaA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03648" y="1484784"/>
            <a:ext cx="6120000" cy="4590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131840" y="548680"/>
            <a:ext cx="258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u="sng" dirty="0">
                <a:hlinkClick r:id="rId4"/>
              </a:rPr>
              <a:t>Divotvorný hrnec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85154430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670" y="188640"/>
            <a:ext cx="8933817" cy="144016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Neméně úspěšný je další klasický muzikál </a:t>
            </a:r>
            <a:r>
              <a:rPr lang="cs-CZ" sz="2800" u="sng" dirty="0" smtClean="0"/>
              <a:t>My Fair Lady</a:t>
            </a:r>
            <a:r>
              <a:rPr lang="cs-CZ" sz="2800" dirty="0" smtClean="0"/>
              <a:t> </a:t>
            </a:r>
            <a:r>
              <a:rPr lang="cs-CZ" sz="2400" dirty="0" smtClean="0"/>
              <a:t>Autoři: </a:t>
            </a:r>
            <a:r>
              <a:rPr lang="cs-CZ" sz="2400" dirty="0" smtClean="0">
                <a:hlinkClick r:id="rId4" action="ppaction://hlinkfile" tooltip="Alan Jay Lerner (stránka neexistuje)"/>
              </a:rPr>
              <a:t>A. J. </a:t>
            </a:r>
            <a:r>
              <a:rPr lang="cs-CZ" sz="2400" dirty="0" err="1" smtClean="0">
                <a:hlinkClick r:id="rId4" action="ppaction://hlinkfile" tooltip="Alan Jay Lerner (stránka neexistuje)"/>
              </a:rPr>
              <a:t>Lerner</a:t>
            </a:r>
            <a:r>
              <a:rPr lang="cs-CZ" sz="2400" dirty="0"/>
              <a:t> </a:t>
            </a:r>
            <a:r>
              <a:rPr lang="cs-CZ" sz="2400" dirty="0" smtClean="0"/>
              <a:t>(libreto)</a:t>
            </a:r>
            <a:r>
              <a:rPr lang="cs-CZ" sz="2400" dirty="0"/>
              <a:t> </a:t>
            </a:r>
            <a:r>
              <a:rPr lang="cs-CZ" sz="2400" dirty="0" smtClean="0"/>
              <a:t>a </a:t>
            </a:r>
            <a:r>
              <a:rPr lang="cs-CZ" sz="2400" dirty="0" err="1" smtClean="0"/>
              <a:t>Frederic</a:t>
            </a:r>
            <a:r>
              <a:rPr lang="cs-CZ" sz="2400" dirty="0" smtClean="0"/>
              <a:t> </a:t>
            </a:r>
            <a:r>
              <a:rPr lang="cs-CZ" sz="2400" dirty="0" err="1" smtClean="0"/>
              <a:t>Loewa</a:t>
            </a:r>
            <a:r>
              <a:rPr lang="cs-CZ" sz="2400" dirty="0" smtClean="0"/>
              <a:t>(hudba). </a:t>
            </a:r>
          </a:p>
          <a:p>
            <a:pPr marL="0" indent="0">
              <a:buNone/>
            </a:pPr>
            <a:r>
              <a:rPr lang="cs-CZ" sz="2400" dirty="0" smtClean="0"/>
              <a:t>Premiéra v r. 1956</a:t>
            </a:r>
            <a:endParaRPr lang="cs-CZ" sz="2400" dirty="0"/>
          </a:p>
        </p:txBody>
      </p:sp>
      <p:pic>
        <p:nvPicPr>
          <p:cNvPr id="2" name="jpwmbUurltE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403648" y="1628800"/>
            <a:ext cx="6120000" cy="4590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8083" y="158965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Hello, </a:t>
            </a:r>
            <a: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Dolly! </a:t>
            </a:r>
          </a:p>
          <a:p>
            <a:r>
              <a:rPr lang="cs-CZ" sz="2400" dirty="0" smtClean="0"/>
              <a:t>muzikál </a:t>
            </a:r>
            <a:r>
              <a:rPr lang="cs-CZ" sz="2400" dirty="0"/>
              <a:t>skladatele Jerryho Hermana a libretisty </a:t>
            </a:r>
            <a:r>
              <a:rPr lang="cs-CZ" sz="2400" dirty="0" smtClean="0"/>
              <a:t>Michaela Stewarta - premiéra 19</a:t>
            </a:r>
            <a:r>
              <a:rPr lang="cs-CZ" sz="2400" dirty="0"/>
              <a:t>. ledna 1964 na newyorské </a:t>
            </a:r>
            <a:r>
              <a:rPr lang="cs-CZ" sz="2400" dirty="0" smtClean="0"/>
              <a:t>Broadwayi</a:t>
            </a:r>
          </a:p>
          <a:p>
            <a:r>
              <a:rPr lang="cs-CZ" sz="2400" dirty="0" smtClean="0"/>
              <a:t>(u nás poprvé uvedlo v roce 1966 Hudební divadlo Karlín)</a:t>
            </a:r>
            <a:endParaRPr lang="cs-CZ" sz="2400" dirty="0"/>
          </a:p>
        </p:txBody>
      </p:sp>
      <p:pic>
        <p:nvPicPr>
          <p:cNvPr id="5" name="jwUwsrAqBwA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31640" y="1744128"/>
            <a:ext cx="6120000" cy="45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58299"/>
      </p:ext>
    </p:extLst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765</TotalTime>
  <Words>571</Words>
  <Application>Microsoft Office PowerPoint</Application>
  <PresentationFormat>Předvádění na obrazovce (4:3)</PresentationFormat>
  <Paragraphs>56</Paragraphs>
  <Slides>14</Slides>
  <Notes>0</Notes>
  <HiddenSlides>0</HiddenSlides>
  <MMClips>6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Opona</vt:lpstr>
      <vt:lpstr>Tento vzdělávací materiál vznikl  v rámci projektu EU – peníze školám</vt:lpstr>
      <vt:lpstr>Americký muzikál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Zapomenout nesmíme na legendu – skvělý muzikant, skladatel –Leonard Bernstein a jeho West side storry z roku 1957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34</cp:revision>
  <dcterms:created xsi:type="dcterms:W3CDTF">2010-05-16T11:27:12Z</dcterms:created>
  <dcterms:modified xsi:type="dcterms:W3CDTF">2013-07-16T13:54:51Z</dcterms:modified>
</cp:coreProperties>
</file>