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BEFE-37D0-42BF-B8F5-D86354631B2C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8716-D1F2-466F-AFEB-28E0892127C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BEFE-37D0-42BF-B8F5-D86354631B2C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8716-D1F2-466F-AFEB-28E0892127C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BEFE-37D0-42BF-B8F5-D86354631B2C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8716-D1F2-466F-AFEB-28E0892127CB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BEFE-37D0-42BF-B8F5-D86354631B2C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8716-D1F2-466F-AFEB-28E0892127CB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BEFE-37D0-42BF-B8F5-D86354631B2C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8716-D1F2-466F-AFEB-28E0892127C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BEFE-37D0-42BF-B8F5-D86354631B2C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8716-D1F2-466F-AFEB-28E0892127C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BEFE-37D0-42BF-B8F5-D86354631B2C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8716-D1F2-466F-AFEB-28E0892127C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BEFE-37D0-42BF-B8F5-D86354631B2C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8716-D1F2-466F-AFEB-28E0892127C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BEFE-37D0-42BF-B8F5-D86354631B2C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8716-D1F2-466F-AFEB-28E0892127C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BEFE-37D0-42BF-B8F5-D86354631B2C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8716-D1F2-466F-AFEB-28E0892127CB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BEFE-37D0-42BF-B8F5-D86354631B2C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8716-D1F2-466F-AFEB-28E0892127CB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652BEFE-37D0-42BF-B8F5-D86354631B2C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1088716-D1F2-466F-AFEB-28E0892127CB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7990656" cy="124745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Tento vzdělávací materiál vznikl </a:t>
            </a:r>
            <a:br>
              <a:rPr lang="cs-CZ" dirty="0" smtClean="0"/>
            </a:br>
            <a:r>
              <a:rPr lang="cs-CZ" dirty="0" smtClean="0"/>
              <a:t>v rámci projektu EU – peníze školám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33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268760"/>
            <a:ext cx="7772400" cy="504056"/>
          </a:xfrm>
        </p:spPr>
        <p:txBody>
          <a:bodyPr>
            <a:normAutofit/>
          </a:bodyPr>
          <a:lstStyle/>
          <a:p>
            <a:pPr algn="l"/>
            <a:r>
              <a:rPr lang="cs-CZ" sz="1200" dirty="0"/>
              <a:t>Pomocí funkce </a:t>
            </a:r>
            <a:r>
              <a:rPr lang="cs-CZ" sz="1200" dirty="0" smtClean="0"/>
              <a:t>KDYŽ rozhodněte, kdy je venku teplo a kdy zima, jako hraniční teplotu mezi pocitem zimy a tepla použijte 15°C. Funkci KDYŽ najdete mezi Logickými funkcemi.</a:t>
            </a:r>
            <a:endParaRPr lang="cs-CZ" sz="1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59632" y="692696"/>
            <a:ext cx="6417734" cy="648072"/>
          </a:xfrm>
        </p:spPr>
        <p:txBody>
          <a:bodyPr>
            <a:normAutofit lnSpcReduction="10000"/>
          </a:bodyPr>
          <a:lstStyle/>
          <a:p>
            <a:r>
              <a:rPr lang="cs-CZ" sz="4000" dirty="0"/>
              <a:t>Cvičení </a:t>
            </a:r>
            <a:r>
              <a:rPr lang="cs-CZ" sz="4000" dirty="0" smtClean="0"/>
              <a:t>4 </a:t>
            </a:r>
            <a:r>
              <a:rPr lang="cs-CZ" sz="4000" dirty="0"/>
              <a:t>– funkce </a:t>
            </a:r>
            <a:r>
              <a:rPr lang="cs-CZ" sz="4000" dirty="0" smtClean="0"/>
              <a:t>KDYŽ</a:t>
            </a:r>
            <a:endParaRPr lang="cs-CZ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016213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787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7772400" cy="1524000"/>
          </a:xfrm>
        </p:spPr>
        <p:txBody>
          <a:bodyPr>
            <a:normAutofit/>
          </a:bodyPr>
          <a:lstStyle/>
          <a:p>
            <a:pPr algn="l"/>
            <a:r>
              <a:rPr lang="cs-CZ" sz="1200" dirty="0"/>
              <a:t>Pomocí funkce </a:t>
            </a:r>
            <a:r>
              <a:rPr lang="cs-CZ" sz="1200" dirty="0" smtClean="0"/>
              <a:t>COUNTIF rozhodněte, kolik je čísel větších jak 500 v řadě čísel : </a:t>
            </a:r>
            <a:r>
              <a:rPr lang="cs-CZ" sz="1200" dirty="0"/>
              <a:t>246, 2 011, 2 009, 314 a </a:t>
            </a:r>
            <a:r>
              <a:rPr lang="cs-CZ" sz="1200" dirty="0" smtClean="0"/>
              <a:t>508 </a:t>
            </a:r>
            <a:r>
              <a:rPr lang="cs-CZ" sz="1200" dirty="0"/>
              <a:t>(</a:t>
            </a:r>
            <a:r>
              <a:rPr lang="cs-CZ" sz="1200" dirty="0" smtClean="0"/>
              <a:t>výslednou buňku vyplňte </a:t>
            </a:r>
            <a:r>
              <a:rPr lang="cs-CZ" sz="1200" dirty="0"/>
              <a:t>vhodnou barvou). </a:t>
            </a:r>
            <a:r>
              <a:rPr lang="cs-CZ" sz="1200" dirty="0" smtClean="0"/>
              <a:t>Funkci </a:t>
            </a:r>
            <a:r>
              <a:rPr lang="cs-CZ" sz="1200" dirty="0"/>
              <a:t>COUNTIF </a:t>
            </a:r>
            <a:r>
              <a:rPr lang="cs-CZ" sz="1200" dirty="0" smtClean="0"/>
              <a:t>najdete </a:t>
            </a:r>
            <a:r>
              <a:rPr lang="cs-CZ" sz="1200" dirty="0"/>
              <a:t>mezi Statistickými funkcemi. </a:t>
            </a:r>
            <a:br>
              <a:rPr lang="cs-CZ" sz="1200" dirty="0"/>
            </a:br>
            <a:r>
              <a:rPr lang="cs-CZ" sz="1200" dirty="0"/>
              <a:t>Řešení :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31640" y="476673"/>
            <a:ext cx="6417734" cy="720080"/>
          </a:xfrm>
        </p:spPr>
        <p:txBody>
          <a:bodyPr/>
          <a:lstStyle/>
          <a:p>
            <a:r>
              <a:rPr lang="cs-CZ" sz="4000" dirty="0"/>
              <a:t>Cvičení </a:t>
            </a:r>
            <a:r>
              <a:rPr lang="cs-CZ" sz="4000" dirty="0" smtClean="0"/>
              <a:t>5 </a:t>
            </a:r>
            <a:r>
              <a:rPr lang="cs-CZ" sz="4000" dirty="0"/>
              <a:t>– funkce </a:t>
            </a:r>
            <a:r>
              <a:rPr lang="cs-CZ" sz="4000" dirty="0" smtClean="0"/>
              <a:t>COUNTIF</a:t>
            </a:r>
            <a:endParaRPr lang="cs-CZ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866490"/>
            <a:ext cx="7848873" cy="451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2915816" y="3429000"/>
            <a:ext cx="2016224" cy="69490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67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772816"/>
            <a:ext cx="8192909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7772400" cy="1524000"/>
          </a:xfrm>
        </p:spPr>
        <p:txBody>
          <a:bodyPr>
            <a:normAutofit/>
          </a:bodyPr>
          <a:lstStyle/>
          <a:p>
            <a:pPr algn="l"/>
            <a:r>
              <a:rPr lang="cs-CZ" sz="1200" dirty="0"/>
              <a:t>Pomocí funkce </a:t>
            </a:r>
            <a:r>
              <a:rPr lang="cs-CZ" sz="1200" dirty="0" smtClean="0"/>
              <a:t>COUNTIF rozhodněte, kolik je čísel větších jak 500 v řadě čísel : </a:t>
            </a:r>
            <a:r>
              <a:rPr lang="cs-CZ" sz="1200" dirty="0"/>
              <a:t>246, 2 011, 2 009, 314 a </a:t>
            </a:r>
            <a:r>
              <a:rPr lang="cs-CZ" sz="1200" dirty="0" smtClean="0"/>
              <a:t>508 </a:t>
            </a:r>
            <a:r>
              <a:rPr lang="cs-CZ" sz="1200" dirty="0"/>
              <a:t>(</a:t>
            </a:r>
            <a:r>
              <a:rPr lang="cs-CZ" sz="1200" dirty="0" smtClean="0"/>
              <a:t>výslednou buňku vyplňte </a:t>
            </a:r>
            <a:r>
              <a:rPr lang="cs-CZ" sz="1200" dirty="0"/>
              <a:t>vhodnou barvou). </a:t>
            </a:r>
            <a:r>
              <a:rPr lang="cs-CZ" sz="1200" dirty="0" smtClean="0"/>
              <a:t>Funkci </a:t>
            </a:r>
            <a:r>
              <a:rPr lang="cs-CZ" sz="1200" dirty="0"/>
              <a:t>COUNTIF </a:t>
            </a:r>
            <a:r>
              <a:rPr lang="cs-CZ" sz="1200" dirty="0" smtClean="0"/>
              <a:t>najdete </a:t>
            </a:r>
            <a:r>
              <a:rPr lang="cs-CZ" sz="1200" dirty="0"/>
              <a:t>mezi Statistickými funkcemi. </a:t>
            </a:r>
            <a:br>
              <a:rPr lang="cs-CZ" sz="1200" dirty="0"/>
            </a:br>
            <a:r>
              <a:rPr lang="cs-CZ" sz="1200" dirty="0"/>
              <a:t>Řešení :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31640" y="476673"/>
            <a:ext cx="6417734" cy="720080"/>
          </a:xfrm>
        </p:spPr>
        <p:txBody>
          <a:bodyPr/>
          <a:lstStyle/>
          <a:p>
            <a:r>
              <a:rPr lang="cs-CZ" sz="4000" dirty="0"/>
              <a:t>Cvičení </a:t>
            </a:r>
            <a:r>
              <a:rPr lang="cs-CZ" sz="4000" dirty="0" smtClean="0"/>
              <a:t>5 </a:t>
            </a:r>
            <a:r>
              <a:rPr lang="cs-CZ" sz="4000" dirty="0"/>
              <a:t>– funkce </a:t>
            </a:r>
            <a:r>
              <a:rPr lang="cs-CZ" sz="4000" dirty="0" smtClean="0"/>
              <a:t>COUNTIF</a:t>
            </a:r>
            <a:endParaRPr lang="cs-CZ" sz="4000" dirty="0"/>
          </a:p>
        </p:txBody>
      </p:sp>
      <p:sp>
        <p:nvSpPr>
          <p:cNvPr id="5" name="Zaoblený obdélník 4"/>
          <p:cNvSpPr/>
          <p:nvPr/>
        </p:nvSpPr>
        <p:spPr>
          <a:xfrm>
            <a:off x="2843808" y="2996952"/>
            <a:ext cx="3528392" cy="151216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5494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7772400" cy="1524000"/>
          </a:xfrm>
        </p:spPr>
        <p:txBody>
          <a:bodyPr>
            <a:normAutofit/>
          </a:bodyPr>
          <a:lstStyle/>
          <a:p>
            <a:pPr algn="l"/>
            <a:r>
              <a:rPr lang="cs-CZ" sz="1200" dirty="0"/>
              <a:t>Pomocí funkce </a:t>
            </a:r>
            <a:r>
              <a:rPr lang="cs-CZ" sz="1200" dirty="0" smtClean="0"/>
              <a:t>COUNTIF rozhodněte, kolik je čísel větších jak 500 v řadě čísel : </a:t>
            </a:r>
            <a:r>
              <a:rPr lang="cs-CZ" sz="1200" dirty="0"/>
              <a:t>246, 2 011, 2 009, 314 a </a:t>
            </a:r>
            <a:r>
              <a:rPr lang="cs-CZ" sz="1200" dirty="0" smtClean="0"/>
              <a:t>508 </a:t>
            </a:r>
            <a:r>
              <a:rPr lang="cs-CZ" sz="1200" dirty="0"/>
              <a:t>(</a:t>
            </a:r>
            <a:r>
              <a:rPr lang="cs-CZ" sz="1200" dirty="0" smtClean="0"/>
              <a:t>výslednou buňku vyplňte </a:t>
            </a:r>
            <a:r>
              <a:rPr lang="cs-CZ" sz="1200" dirty="0"/>
              <a:t>vhodnou barvou). </a:t>
            </a:r>
            <a:r>
              <a:rPr lang="cs-CZ" sz="1200" dirty="0" smtClean="0"/>
              <a:t>Funkci </a:t>
            </a:r>
            <a:r>
              <a:rPr lang="cs-CZ" sz="1200" dirty="0"/>
              <a:t>COUNTIF </a:t>
            </a:r>
            <a:r>
              <a:rPr lang="cs-CZ" sz="1200" dirty="0" smtClean="0"/>
              <a:t>najdete </a:t>
            </a:r>
            <a:r>
              <a:rPr lang="cs-CZ" sz="1200" dirty="0"/>
              <a:t>mezi Statistickými funkcemi. </a:t>
            </a:r>
            <a:br>
              <a:rPr lang="cs-CZ" sz="1200" dirty="0"/>
            </a:br>
            <a:r>
              <a:rPr lang="cs-CZ" sz="1200" dirty="0"/>
              <a:t>Řešení :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31640" y="476673"/>
            <a:ext cx="6417734" cy="720080"/>
          </a:xfrm>
        </p:spPr>
        <p:txBody>
          <a:bodyPr/>
          <a:lstStyle/>
          <a:p>
            <a:r>
              <a:rPr lang="cs-CZ" sz="4000" dirty="0"/>
              <a:t>Cvičení </a:t>
            </a:r>
            <a:r>
              <a:rPr lang="cs-CZ" sz="4000" dirty="0" smtClean="0"/>
              <a:t>5 </a:t>
            </a:r>
            <a:r>
              <a:rPr lang="cs-CZ" sz="4000" dirty="0"/>
              <a:t>– funkce </a:t>
            </a:r>
            <a:r>
              <a:rPr lang="cs-CZ" sz="4000" dirty="0" smtClean="0"/>
              <a:t>COUNTIF</a:t>
            </a:r>
            <a:endParaRPr lang="cs-CZ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504156" cy="42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2987824" y="3501008"/>
            <a:ext cx="3168352" cy="8640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5951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b="1" dirty="0" smtClean="0"/>
          </a:p>
          <a:p>
            <a:r>
              <a:rPr lang="cs-CZ" b="1" dirty="0" smtClean="0"/>
              <a:t>Autor : Mgr. Martin Kolský </a:t>
            </a:r>
            <a:endParaRPr lang="cs-CZ" dirty="0"/>
          </a:p>
          <a:p>
            <a:r>
              <a:rPr lang="cs-CZ" b="1" dirty="0"/>
              <a:t>O</a:t>
            </a:r>
            <a:r>
              <a:rPr lang="cs-CZ" b="1" dirty="0" smtClean="0"/>
              <a:t>bdobí vytvoření výukového materiálu : září 2011 </a:t>
            </a:r>
            <a:endParaRPr lang="cs-CZ" dirty="0"/>
          </a:p>
          <a:p>
            <a:r>
              <a:rPr lang="cs-CZ" b="1" dirty="0"/>
              <a:t>V</a:t>
            </a:r>
            <a:r>
              <a:rPr lang="cs-CZ" b="1" dirty="0" smtClean="0"/>
              <a:t>zdělávací obor : Informatika pro 8. ročník</a:t>
            </a:r>
          </a:p>
          <a:p>
            <a:r>
              <a:rPr lang="cs-CZ" b="1" dirty="0" smtClean="0"/>
              <a:t>Anotace </a:t>
            </a:r>
            <a:r>
              <a:rPr lang="cs-CZ" b="1" dirty="0"/>
              <a:t>: Prezentace </a:t>
            </a:r>
            <a:r>
              <a:rPr lang="cs-CZ" b="1" dirty="0" smtClean="0"/>
              <a:t>ukazuje na příkladech ovládání a používání vybraných funkcí z tabulkového procesoru Excel 2010.</a:t>
            </a:r>
            <a:endParaRPr lang="cs-CZ" b="1" dirty="0"/>
          </a:p>
          <a:p>
            <a:r>
              <a:rPr lang="cs-CZ" b="1" dirty="0"/>
              <a:t>Očekávaný výstup : </a:t>
            </a:r>
            <a:r>
              <a:rPr lang="cs-CZ" b="1" dirty="0" smtClean="0"/>
              <a:t>Žák se orientuje v prostředí funkcí a dokáže vybrané funkce používat.</a:t>
            </a:r>
          </a:p>
          <a:p>
            <a:r>
              <a:rPr lang="cs-CZ" b="1" dirty="0"/>
              <a:t>Obrazový zdroj : </a:t>
            </a:r>
            <a:r>
              <a:rPr lang="en-US" b="1" dirty="0"/>
              <a:t>Microsoft® Office 2010 Proofing Tools</a:t>
            </a:r>
          </a:p>
          <a:p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Autofit/>
          </a:bodyPr>
          <a:lstStyle/>
          <a:p>
            <a:r>
              <a:rPr lang="cs-CZ" sz="3200" dirty="0"/>
              <a:t>Název projektu : Objevujeme svět kolem nás</a:t>
            </a:r>
            <a:br>
              <a:rPr lang="cs-CZ" sz="3200" dirty="0"/>
            </a:br>
            <a:r>
              <a:rPr lang="cs-CZ" sz="3200" dirty="0" err="1"/>
              <a:t>Reg</a:t>
            </a:r>
            <a:r>
              <a:rPr lang="cs-CZ" sz="3200" dirty="0"/>
              <a:t>. číslo projektu: CZ.1.07/1.4.00/21.2040</a:t>
            </a:r>
            <a:br>
              <a:rPr lang="cs-CZ" sz="3200" dirty="0"/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2218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Vybrané funkce z tabulkového procesoru Excel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015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436096" y="2582895"/>
            <a:ext cx="3034680" cy="1218125"/>
          </a:xfrm>
        </p:spPr>
        <p:txBody>
          <a:bodyPr/>
          <a:lstStyle/>
          <a:p>
            <a:r>
              <a:rPr lang="cs-CZ" dirty="0" smtClean="0"/>
              <a:t>Dvě možnosti vkládání funkcí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830169" y="3861048"/>
            <a:ext cx="3818467" cy="2421467"/>
          </a:xfrm>
        </p:spPr>
        <p:txBody>
          <a:bodyPr/>
          <a:lstStyle/>
          <a:p>
            <a:pPr marL="342900" indent="-342900">
              <a:buClr>
                <a:srgbClr val="FF0000"/>
              </a:buClr>
              <a:buAutoNum type="arabicPeriod"/>
            </a:pPr>
            <a:r>
              <a:rPr lang="cs-CZ" dirty="0" smtClean="0"/>
              <a:t>Záložka Vzorce (po zvolení možno vybírat z nabídky „statistické“, „finanční“, atd.</a:t>
            </a:r>
          </a:p>
          <a:p>
            <a:pPr marL="342900" indent="-342900">
              <a:buClr>
                <a:srgbClr val="FF0000"/>
              </a:buClr>
              <a:buAutoNum type="arabicPeriod"/>
            </a:pPr>
            <a:r>
              <a:rPr lang="cs-CZ" dirty="0" smtClean="0"/>
              <a:t>Záložka Domů – Automatické shrnutí  - rozbalit – Další funkce</a:t>
            </a:r>
          </a:p>
          <a:p>
            <a:pPr marL="342900" indent="-342900">
              <a:buAutoNum type="arabicPeriod"/>
            </a:pP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7235">
            <a:off x="587385" y="1764768"/>
            <a:ext cx="5315927" cy="299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 flipH="1" flipV="1">
            <a:off x="1043608" y="3717032"/>
            <a:ext cx="3816424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 flipV="1">
            <a:off x="3419872" y="980728"/>
            <a:ext cx="1368152" cy="39604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80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74339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ad 1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50" y="1412776"/>
            <a:ext cx="793688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aoblený obdélník 6"/>
          <p:cNvSpPr/>
          <p:nvPr/>
        </p:nvSpPr>
        <p:spPr>
          <a:xfrm>
            <a:off x="755576" y="1484784"/>
            <a:ext cx="2232248" cy="13681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2987824" y="1052736"/>
            <a:ext cx="1224136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38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31640" y="620688"/>
            <a:ext cx="6417734" cy="939801"/>
          </a:xfrm>
        </p:spPr>
        <p:txBody>
          <a:bodyPr>
            <a:normAutofit/>
          </a:bodyPr>
          <a:lstStyle/>
          <a:p>
            <a:r>
              <a:rPr lang="cs-CZ" sz="4000" dirty="0"/>
              <a:t>a</a:t>
            </a:r>
            <a:r>
              <a:rPr lang="cs-CZ" sz="4000" dirty="0" smtClean="0"/>
              <a:t>d 2</a:t>
            </a:r>
            <a:endParaRPr lang="cs-CZ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793688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6516216" y="1791219"/>
            <a:ext cx="1656184" cy="10801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537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31640" y="548680"/>
            <a:ext cx="6417734" cy="939801"/>
          </a:xfrm>
        </p:spPr>
        <p:txBody>
          <a:bodyPr>
            <a:noAutofit/>
          </a:bodyPr>
          <a:lstStyle/>
          <a:p>
            <a:r>
              <a:rPr lang="cs-CZ" sz="3200" dirty="0" smtClean="0"/>
              <a:t>Po rozbalení volby „Další funkce“</a:t>
            </a:r>
            <a:endParaRPr lang="cs-CZ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04" y="1694690"/>
            <a:ext cx="819291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3275856" y="2708920"/>
            <a:ext cx="2880320" cy="214183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54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412776"/>
            <a:ext cx="77724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cs-CZ" sz="1400" dirty="0" smtClean="0"/>
              <a:t>Pomocí funkce SUMA, sečtěte pod sebe tato čísla : 4, 5, 2, 3, 1 (výslednou buňku zbarvěte </a:t>
            </a:r>
            <a:r>
              <a:rPr lang="cs-CZ" sz="1400" b="1" dirty="0" smtClean="0">
                <a:solidFill>
                  <a:schemeClr val="accent3">
                    <a:lumMod val="75000"/>
                  </a:schemeClr>
                </a:solidFill>
              </a:rPr>
              <a:t>zeleně</a:t>
            </a:r>
            <a:r>
              <a:rPr lang="cs-CZ" sz="1400" dirty="0" smtClean="0"/>
              <a:t>). Tento součet vydělte jejich počtem </a:t>
            </a:r>
            <a:r>
              <a:rPr lang="cs-CZ" sz="1400" dirty="0"/>
              <a:t>(výslednou buňku zbarvěte </a:t>
            </a:r>
            <a:r>
              <a:rPr lang="cs-CZ" sz="1400" b="1" dirty="0" smtClean="0">
                <a:solidFill>
                  <a:srgbClr val="FFFF00"/>
                </a:solidFill>
              </a:rPr>
              <a:t>žlutě</a:t>
            </a:r>
            <a:r>
              <a:rPr lang="cs-CZ" sz="1400" dirty="0" smtClean="0"/>
              <a:t>). Odpovězte na otázku, co jsme vypočítali.</a:t>
            </a:r>
            <a:br>
              <a:rPr lang="cs-CZ" sz="1400" dirty="0" smtClean="0"/>
            </a:br>
            <a:r>
              <a:rPr lang="cs-CZ" sz="1400" dirty="0" smtClean="0"/>
              <a:t>Řešení :</a:t>
            </a:r>
            <a:endParaRPr lang="cs-CZ" sz="1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31640" y="404664"/>
            <a:ext cx="6417734" cy="939801"/>
          </a:xfrm>
        </p:spPr>
        <p:txBody>
          <a:bodyPr>
            <a:normAutofit/>
          </a:bodyPr>
          <a:lstStyle/>
          <a:p>
            <a:r>
              <a:rPr lang="cs-CZ" sz="4000" dirty="0" smtClean="0"/>
              <a:t>Cvičení 1 – funkce SUMA</a:t>
            </a:r>
            <a:endParaRPr lang="cs-CZ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7776864" cy="437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73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196752"/>
            <a:ext cx="77724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cs-CZ" sz="1300" dirty="0"/>
              <a:t>Pomocí funkce </a:t>
            </a:r>
            <a:r>
              <a:rPr lang="cs-CZ" sz="1400" dirty="0" smtClean="0"/>
              <a:t>PRŮMĚR</a:t>
            </a:r>
            <a:r>
              <a:rPr lang="cs-CZ" sz="1300" dirty="0" smtClean="0"/>
              <a:t>, vypočítejte průměrnou známku z následujících známek </a:t>
            </a:r>
            <a:r>
              <a:rPr lang="cs-CZ" sz="1300" dirty="0"/>
              <a:t>: 4, 5, 2, 3, 1 (výslednou buňku zbarvěte </a:t>
            </a:r>
            <a:r>
              <a:rPr lang="cs-CZ" sz="1300" b="1" dirty="0" smtClean="0">
                <a:solidFill>
                  <a:srgbClr val="FF0000"/>
                </a:solidFill>
              </a:rPr>
              <a:t>červeně</a:t>
            </a:r>
            <a:r>
              <a:rPr lang="cs-CZ" sz="1300" dirty="0" smtClean="0"/>
              <a:t>).</a:t>
            </a:r>
            <a:br>
              <a:rPr lang="cs-CZ" sz="1300" dirty="0" smtClean="0"/>
            </a:br>
            <a:r>
              <a:rPr lang="cs-CZ" sz="1200" dirty="0"/>
              <a:t>Řešení :</a:t>
            </a:r>
            <a:endParaRPr lang="cs-CZ" sz="13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31640" y="404664"/>
            <a:ext cx="6417734" cy="939801"/>
          </a:xfrm>
        </p:spPr>
        <p:txBody>
          <a:bodyPr/>
          <a:lstStyle/>
          <a:p>
            <a:r>
              <a:rPr lang="cs-CZ" sz="4000" dirty="0"/>
              <a:t>Cvičení </a:t>
            </a:r>
            <a:r>
              <a:rPr lang="cs-CZ" sz="4000" dirty="0" smtClean="0"/>
              <a:t>2 </a:t>
            </a:r>
            <a:r>
              <a:rPr lang="cs-CZ" sz="4000" dirty="0"/>
              <a:t>– funkce </a:t>
            </a:r>
            <a:r>
              <a:rPr lang="cs-CZ" sz="4000" dirty="0" smtClean="0"/>
              <a:t>PRŮMĚR</a:t>
            </a:r>
            <a:endParaRPr lang="cs-CZ" sz="4000" dirty="0"/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7904878" cy="4446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20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7772400" cy="720080"/>
          </a:xfrm>
        </p:spPr>
        <p:txBody>
          <a:bodyPr>
            <a:normAutofit/>
          </a:bodyPr>
          <a:lstStyle/>
          <a:p>
            <a:pPr algn="l"/>
            <a:r>
              <a:rPr lang="cs-CZ" sz="1200" dirty="0" smtClean="0"/>
              <a:t>Pomocí funkce </a:t>
            </a:r>
            <a:r>
              <a:rPr lang="cs-CZ" sz="1200" dirty="0"/>
              <a:t>MINIMUM a </a:t>
            </a:r>
            <a:r>
              <a:rPr lang="cs-CZ" sz="1200" dirty="0" smtClean="0"/>
              <a:t>MAXIMUM zjistěte nejmenší a největší číslo v řadě čísel 246, 2 011, 2 009, 314 a 508 </a:t>
            </a:r>
            <a:r>
              <a:rPr lang="cs-CZ" sz="1200" dirty="0"/>
              <a:t>(</a:t>
            </a:r>
            <a:r>
              <a:rPr lang="cs-CZ" sz="1200" dirty="0" smtClean="0"/>
              <a:t>výsledné buňky opět vyplňte vhodnou barvou). Funkce MINIMUM </a:t>
            </a:r>
            <a:r>
              <a:rPr lang="cs-CZ" sz="1200" dirty="0"/>
              <a:t>a </a:t>
            </a:r>
            <a:r>
              <a:rPr lang="cs-CZ" sz="1200" dirty="0" smtClean="0"/>
              <a:t>MAXIMUM najdete mezi Statistickými funkcemi. </a:t>
            </a:r>
            <a:r>
              <a:rPr lang="cs-CZ" sz="1200" dirty="0"/>
              <a:t/>
            </a:r>
            <a:br>
              <a:rPr lang="cs-CZ" sz="1200" dirty="0"/>
            </a:br>
            <a:r>
              <a:rPr lang="cs-CZ" sz="1200" dirty="0"/>
              <a:t>Řešení :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3568" y="404664"/>
            <a:ext cx="7776864" cy="939801"/>
          </a:xfrm>
        </p:spPr>
        <p:txBody>
          <a:bodyPr>
            <a:noAutofit/>
          </a:bodyPr>
          <a:lstStyle/>
          <a:p>
            <a:r>
              <a:rPr lang="cs-CZ" sz="3300" dirty="0"/>
              <a:t>Cvičení </a:t>
            </a:r>
            <a:r>
              <a:rPr lang="cs-CZ" sz="3300" dirty="0" smtClean="0"/>
              <a:t>3 </a:t>
            </a:r>
            <a:r>
              <a:rPr lang="cs-CZ" sz="3300" dirty="0"/>
              <a:t>– funkce </a:t>
            </a:r>
            <a:r>
              <a:rPr lang="cs-CZ" sz="3300" dirty="0" smtClean="0"/>
              <a:t>MINIMUM a MAXIMUM</a:t>
            </a:r>
            <a:endParaRPr lang="cs-CZ" sz="33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8272242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42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280</TotalTime>
  <Words>427</Words>
  <Application>Microsoft Office PowerPoint</Application>
  <PresentationFormat>Předvádění na obrazovce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Vlnění</vt:lpstr>
      <vt:lpstr>Tento vzdělávací materiál vznikl  v rámci projektu EU – peníze školám</vt:lpstr>
      <vt:lpstr>Vybrané funkce z tabulkového procesoru Excel</vt:lpstr>
      <vt:lpstr>Dvě možnosti vkládání funkcí</vt:lpstr>
      <vt:lpstr>ad 1</vt:lpstr>
      <vt:lpstr>Prezentace aplikace PowerPoint</vt:lpstr>
      <vt:lpstr>Prezentace aplikace PowerPoint</vt:lpstr>
      <vt:lpstr>Pomocí funkce SUMA, sečtěte pod sebe tato čísla : 4, 5, 2, 3, 1 (výslednou buňku zbarvěte zeleně). Tento součet vydělte jejich počtem (výslednou buňku zbarvěte žlutě). Odpovězte na otázku, co jsme vypočítali. Řešení :</vt:lpstr>
      <vt:lpstr>Pomocí funkce PRŮMĚR, vypočítejte průměrnou známku z následujících známek : 4, 5, 2, 3, 1 (výslednou buňku zbarvěte červeně). Řešení :</vt:lpstr>
      <vt:lpstr>Pomocí funkce MINIMUM a MAXIMUM zjistěte nejmenší a největší číslo v řadě čísel 246, 2 011, 2 009, 314 a 508 (výsledné buňky opět vyplňte vhodnou barvou). Funkce MINIMUM a MAXIMUM najdete mezi Statistickými funkcemi.  Řešení :</vt:lpstr>
      <vt:lpstr>Pomocí funkce KDYŽ rozhodněte, kdy je venku teplo a kdy zima, jako hraniční teplotu mezi pocitem zimy a tepla použijte 15°C. Funkci KDYŽ najdete mezi Logickými funkcemi.</vt:lpstr>
      <vt:lpstr>Pomocí funkce COUNTIF rozhodněte, kolik je čísel větších jak 500 v řadě čísel : 246, 2 011, 2 009, 314 a 508 (výslednou buňku vyplňte vhodnou barvou). Funkci COUNTIF najdete mezi Statistickými funkcemi.  Řešení :</vt:lpstr>
      <vt:lpstr>Pomocí funkce COUNTIF rozhodněte, kolik je čísel větších jak 500 v řadě čísel : 246, 2 011, 2 009, 314 a 508 (výslednou buňku vyplňte vhodnou barvou). Funkci COUNTIF najdete mezi Statistickými funkcemi.  Řešení :</vt:lpstr>
      <vt:lpstr>Pomocí funkce COUNTIF rozhodněte, kolik je čísel větších jak 500 v řadě čísel : 246, 2 011, 2 009, 314 a 508 (výslednou buňku vyplňte vhodnou barvou). Funkci COUNTIF najdete mezi Statistickými funkcemi.  Řešení :</vt:lpstr>
      <vt:lpstr>Název projektu : Objevujeme svět kolem nás Reg. číslo projektu: CZ.1.07/1.4.00/21.2040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Vybrané funkce z tabulkového procesoru Excel</dc:title>
  <dc:creator>kolsma</dc:creator>
  <cp:lastModifiedBy>kolsma</cp:lastModifiedBy>
  <cp:revision>17</cp:revision>
  <dcterms:created xsi:type="dcterms:W3CDTF">2011-10-25T09:31:13Z</dcterms:created>
  <dcterms:modified xsi:type="dcterms:W3CDTF">2013-06-13T14:25:11Z</dcterms:modified>
</cp:coreProperties>
</file>