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5155-FF1B-4F0A-8550-51F83979CD24}" type="datetimeFigureOut">
              <a:rPr lang="cs-CZ" smtClean="0"/>
              <a:t>18.6.2013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658C-019C-4756-93B0-52C22834F1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5155-FF1B-4F0A-8550-51F83979CD24}" type="datetimeFigureOut">
              <a:rPr lang="cs-CZ" smtClean="0"/>
              <a:t>18.6.2013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658C-019C-4756-93B0-52C22834F1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5155-FF1B-4F0A-8550-51F83979CD24}" type="datetimeFigureOut">
              <a:rPr lang="cs-CZ" smtClean="0"/>
              <a:t>18.6.2013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658C-019C-4756-93B0-52C22834F1B6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18.6.2013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18.6.2013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18.6.2013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18.6.2013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18.6.2013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18.6.2013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18.6.2013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18.6.2013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5155-FF1B-4F0A-8550-51F83979CD24}" type="datetimeFigureOut">
              <a:rPr lang="cs-CZ" smtClean="0"/>
              <a:t>18.6.2013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658C-019C-4756-93B0-52C22834F1B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18.6.2013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18.6.2013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18.6.2013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5155-FF1B-4F0A-8550-51F83979CD24}" type="datetimeFigureOut">
              <a:rPr lang="cs-CZ" smtClean="0"/>
              <a:t>18.6.2013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658C-019C-4756-93B0-52C22834F1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5155-FF1B-4F0A-8550-51F83979CD24}" type="datetimeFigureOut">
              <a:rPr lang="cs-CZ" smtClean="0"/>
              <a:t>18.6.2013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658C-019C-4756-93B0-52C22834F1B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5155-FF1B-4F0A-8550-51F83979CD24}" type="datetimeFigureOut">
              <a:rPr lang="cs-CZ" smtClean="0"/>
              <a:t>18.6.2013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658C-019C-4756-93B0-52C22834F1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5155-FF1B-4F0A-8550-51F83979CD24}" type="datetimeFigureOut">
              <a:rPr lang="cs-CZ" smtClean="0"/>
              <a:t>18.6.2013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658C-019C-4756-93B0-52C22834F1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5155-FF1B-4F0A-8550-51F83979CD24}" type="datetimeFigureOut">
              <a:rPr lang="cs-CZ" smtClean="0"/>
              <a:t>18.6.2013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658C-019C-4756-93B0-52C22834F1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5155-FF1B-4F0A-8550-51F83979CD24}" type="datetimeFigureOut">
              <a:rPr lang="cs-CZ" smtClean="0"/>
              <a:t>18.6.2013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658C-019C-4756-93B0-52C22834F1B6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5155-FF1B-4F0A-8550-51F83979CD24}" type="datetimeFigureOut">
              <a:rPr lang="cs-CZ" smtClean="0"/>
              <a:t>18.6.2013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658C-019C-4756-93B0-52C22834F1B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D85155-FF1B-4F0A-8550-51F83979CD24}" type="datetimeFigureOut">
              <a:rPr lang="cs-CZ" smtClean="0"/>
              <a:t>18.6.2013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B9C658C-019C-4756-93B0-52C22834F1B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18.6.2013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Výsledky součtu jednotlivých položek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28800"/>
            <a:ext cx="8851371" cy="49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1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Vložení výsečového grafu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0461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aoblený obdélníkový popisek 2"/>
          <p:cNvSpPr/>
          <p:nvPr/>
        </p:nvSpPr>
        <p:spPr>
          <a:xfrm>
            <a:off x="6876256" y="2780928"/>
            <a:ext cx="1584176" cy="792088"/>
          </a:xfrm>
          <a:prstGeom prst="wedgeRoundRectCallout">
            <a:avLst>
              <a:gd name="adj1" fmla="val -73699"/>
              <a:gd name="adj2" fmla="val -173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Použitá data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66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duben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Prezentace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na základě příkladu seznamuje žáky s možností použití tabulkového procesoru pro řešení příkladů z finanční matematiky.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Očekávaný výstup :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Žák zná základní principy vkládání vzorců a grafů v tabulkovém procesoru.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289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Tabulkový procesor – </a:t>
            </a:r>
            <a:r>
              <a:rPr lang="cs-CZ"/>
              <a:t>příklad </a:t>
            </a:r>
            <a:r>
              <a:rPr lang="cs-CZ"/>
              <a:t>6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3556001"/>
            <a:ext cx="7272808" cy="1473200"/>
          </a:xfrm>
        </p:spPr>
        <p:txBody>
          <a:bodyPr>
            <a:normAutofit/>
          </a:bodyPr>
          <a:lstStyle/>
          <a:p>
            <a:r>
              <a:rPr lang="cs-CZ" dirty="0" smtClean="0"/>
              <a:t>Zpracujte  tabulku vývoje finančních úspor podle zadání. Zhodnoťte, který finanční produkt zajistí největší výnos a vytvořte výsečový graf finančního zůstatku na konci kalendářního roku.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2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400" dirty="0" smtClean="0"/>
              <a:t>Vytvořte tabulku podle následujícího zadání</a:t>
            </a:r>
            <a:endParaRPr lang="cs-CZ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8800"/>
            <a:ext cx="8868477" cy="498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47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Sloupec úroků vyplňte vzorci dle následujících údajů: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Clr>
                <a:srgbClr val="FF0000"/>
              </a:buClr>
              <a:buAutoNum type="arabicPeriod"/>
            </a:pPr>
            <a:r>
              <a:rPr lang="cs-CZ" dirty="0" smtClean="0"/>
              <a:t>Účet ve spořitelně je úročen 2%.</a:t>
            </a:r>
          </a:p>
          <a:p>
            <a:pPr marL="457200" indent="-457200">
              <a:buClr>
                <a:srgbClr val="FF0000"/>
              </a:buClr>
              <a:buAutoNum type="arabicPeriod"/>
            </a:pPr>
            <a:r>
              <a:rPr lang="cs-CZ" dirty="0" smtClean="0"/>
              <a:t>Stavební spoření je úročené 4%.</a:t>
            </a:r>
          </a:p>
          <a:p>
            <a:pPr marL="457200" indent="-457200">
              <a:buClr>
                <a:srgbClr val="FF0000"/>
              </a:buClr>
              <a:buAutoNum type="arabicPeriod"/>
            </a:pPr>
            <a:r>
              <a:rPr lang="cs-CZ" dirty="0" smtClean="0"/>
              <a:t>Termínovaný účet je úročen 3%.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4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Použití vzorců je vidět ve sloupci D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7744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8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Výsledky výpočtu úroků – sloupec D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0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Sestavte vzorec pro výpočet zůstatku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6147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aoblený obdélníkový popisek 2"/>
          <p:cNvSpPr/>
          <p:nvPr/>
        </p:nvSpPr>
        <p:spPr>
          <a:xfrm>
            <a:off x="6444208" y="4293096"/>
            <a:ext cx="2088232" cy="1308303"/>
          </a:xfrm>
          <a:prstGeom prst="wedgeRoundRectCallout">
            <a:avLst>
              <a:gd name="adj1" fmla="val 26229"/>
              <a:gd name="adj2" fmla="val -910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Výběry a poplatky bance se odečítají, ostatní přičítají.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17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900" dirty="0" smtClean="0"/>
              <a:t>Výsledky výpočtu zůstatku – sloupec H</a:t>
            </a:r>
            <a:endParaRPr lang="cs-CZ" sz="39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1149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92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Proveďte součet u jednotlivých položek</a:t>
            </a:r>
            <a:endParaRPr lang="cs-CZ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7308304" y="1772817"/>
            <a:ext cx="792088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68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</TotalTime>
  <Words>195</Words>
  <Application>Microsoft Office PowerPoint</Application>
  <PresentationFormat>Předvádění na obrazovce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Vlnění</vt:lpstr>
      <vt:lpstr>1_Vlnění</vt:lpstr>
      <vt:lpstr>Tento vzdělávací materiál vznikl  v rámci projektu EU – peníze školám</vt:lpstr>
      <vt:lpstr>Tabulkový procesor – příklad 6</vt:lpstr>
      <vt:lpstr>Vytvořte tabulku podle následujícího zadání</vt:lpstr>
      <vt:lpstr>Sloupec úroků vyplňte vzorci dle následujících údajů:</vt:lpstr>
      <vt:lpstr>Použití vzorců je vidět ve sloupci D</vt:lpstr>
      <vt:lpstr>Výsledky výpočtu úroků – sloupec D</vt:lpstr>
      <vt:lpstr>Sestavte vzorec pro výpočet zůstatku</vt:lpstr>
      <vt:lpstr>Výsledky výpočtu zůstatku – sloupec H</vt:lpstr>
      <vt:lpstr>Proveďte součet u jednotlivých položek</vt:lpstr>
      <vt:lpstr>Výsledky součtu jednotlivých položek</vt:lpstr>
      <vt:lpstr>Vložení výsečového grafu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Tabulkový procesor – příklad 5</dc:title>
  <dc:creator>kolsma</dc:creator>
  <cp:lastModifiedBy>kolsma</cp:lastModifiedBy>
  <cp:revision>8</cp:revision>
  <dcterms:created xsi:type="dcterms:W3CDTF">2013-04-24T06:47:28Z</dcterms:created>
  <dcterms:modified xsi:type="dcterms:W3CDTF">2013-06-18T08:29:30Z</dcterms:modified>
</cp:coreProperties>
</file>