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56" r:id="rId4"/>
    <p:sldId id="257" r:id="rId5"/>
    <p:sldId id="258" r:id="rId6"/>
    <p:sldId id="260" r:id="rId7"/>
    <p:sldId id="259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List1!$A$4</c:f>
              <c:strCache>
                <c:ptCount val="1"/>
                <c:pt idx="0">
                  <c:v>Krajový průměr pro Natural 95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List1!$B$3:$O$3</c:f>
              <c:strCache>
                <c:ptCount val="14"/>
                <c:pt idx="0">
                  <c:v>Ústecký</c:v>
                </c:pt>
                <c:pt idx="1">
                  <c:v>Liberecký</c:v>
                </c:pt>
                <c:pt idx="2">
                  <c:v>Středočeský</c:v>
                </c:pt>
                <c:pt idx="3">
                  <c:v>Praha</c:v>
                </c:pt>
                <c:pt idx="4">
                  <c:v>Karlovarský</c:v>
                </c:pt>
                <c:pt idx="5">
                  <c:v>Královéhradecký</c:v>
                </c:pt>
                <c:pt idx="6">
                  <c:v>Plzeňský</c:v>
                </c:pt>
                <c:pt idx="7">
                  <c:v>Jihočeský</c:v>
                </c:pt>
                <c:pt idx="8">
                  <c:v>Pardubický</c:v>
                </c:pt>
                <c:pt idx="9">
                  <c:v>Vysočina</c:v>
                </c:pt>
                <c:pt idx="10">
                  <c:v>Jihomoravský</c:v>
                </c:pt>
                <c:pt idx="11">
                  <c:v>Olomoucký</c:v>
                </c:pt>
                <c:pt idx="12">
                  <c:v>Zlínský</c:v>
                </c:pt>
                <c:pt idx="13">
                  <c:v>Moravskoslezský</c:v>
                </c:pt>
              </c:strCache>
            </c:strRef>
          </c:cat>
          <c:val>
            <c:numRef>
              <c:f>List1!$B$4:$O$4</c:f>
              <c:numCache>
                <c:formatCode>#,##0.00\ "Kč"</c:formatCode>
                <c:ptCount val="14"/>
                <c:pt idx="0">
                  <c:v>35.31</c:v>
                </c:pt>
                <c:pt idx="1">
                  <c:v>35.479999999999997</c:v>
                </c:pt>
                <c:pt idx="2">
                  <c:v>35.869999999999997</c:v>
                </c:pt>
                <c:pt idx="3">
                  <c:v>36.6</c:v>
                </c:pt>
                <c:pt idx="4">
                  <c:v>35.4</c:v>
                </c:pt>
                <c:pt idx="5">
                  <c:v>35.58</c:v>
                </c:pt>
                <c:pt idx="6">
                  <c:v>35.15</c:v>
                </c:pt>
                <c:pt idx="7">
                  <c:v>35.270000000000003</c:v>
                </c:pt>
                <c:pt idx="8">
                  <c:v>35.25</c:v>
                </c:pt>
                <c:pt idx="9">
                  <c:v>35.58</c:v>
                </c:pt>
                <c:pt idx="10">
                  <c:v>38.35</c:v>
                </c:pt>
                <c:pt idx="11">
                  <c:v>35.67</c:v>
                </c:pt>
                <c:pt idx="12">
                  <c:v>35.4</c:v>
                </c:pt>
                <c:pt idx="13">
                  <c:v>35.44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899712"/>
        <c:axId val="38901248"/>
      </c:barChart>
      <c:catAx>
        <c:axId val="38899712"/>
        <c:scaling>
          <c:orientation val="minMax"/>
        </c:scaling>
        <c:delete val="0"/>
        <c:axPos val="b"/>
        <c:majorTickMark val="out"/>
        <c:minorTickMark val="none"/>
        <c:tickLblPos val="nextTo"/>
        <c:crossAx val="38901248"/>
        <c:crosses val="autoZero"/>
        <c:auto val="1"/>
        <c:lblAlgn val="ctr"/>
        <c:lblOffset val="100"/>
        <c:noMultiLvlLbl val="0"/>
      </c:catAx>
      <c:valAx>
        <c:axId val="38901248"/>
        <c:scaling>
          <c:orientation val="minMax"/>
        </c:scaling>
        <c:delete val="0"/>
        <c:axPos val="l"/>
        <c:majorGridlines/>
        <c:numFmt formatCode="#,##0.00\ &quot;Kč&quot;" sourceLinked="1"/>
        <c:majorTickMark val="out"/>
        <c:minorTickMark val="none"/>
        <c:tickLblPos val="nextTo"/>
        <c:crossAx val="38899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List1!$A$5</c:f>
              <c:strCache>
                <c:ptCount val="1"/>
                <c:pt idx="0">
                  <c:v>Krajový průměr pro Naftu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List1!$B$3:$O$3</c:f>
              <c:strCache>
                <c:ptCount val="14"/>
                <c:pt idx="0">
                  <c:v>Ústecký</c:v>
                </c:pt>
                <c:pt idx="1">
                  <c:v>Liberecký</c:v>
                </c:pt>
                <c:pt idx="2">
                  <c:v>Středočeský</c:v>
                </c:pt>
                <c:pt idx="3">
                  <c:v>Praha</c:v>
                </c:pt>
                <c:pt idx="4">
                  <c:v>Karlovarský</c:v>
                </c:pt>
                <c:pt idx="5">
                  <c:v>Královéhradecký</c:v>
                </c:pt>
                <c:pt idx="6">
                  <c:v>Plzeňský</c:v>
                </c:pt>
                <c:pt idx="7">
                  <c:v>Jihočeský</c:v>
                </c:pt>
                <c:pt idx="8">
                  <c:v>Pardubický</c:v>
                </c:pt>
                <c:pt idx="9">
                  <c:v>Vysočina</c:v>
                </c:pt>
                <c:pt idx="10">
                  <c:v>Jihomoravský</c:v>
                </c:pt>
                <c:pt idx="11">
                  <c:v>Olomoucký</c:v>
                </c:pt>
                <c:pt idx="12">
                  <c:v>Zlínský</c:v>
                </c:pt>
                <c:pt idx="13">
                  <c:v>Moravskoslezský</c:v>
                </c:pt>
              </c:strCache>
            </c:strRef>
          </c:cat>
          <c:val>
            <c:numRef>
              <c:f>List1!$B$5:$O$5</c:f>
              <c:numCache>
                <c:formatCode>#,##0.00\ "Kč"</c:formatCode>
                <c:ptCount val="14"/>
                <c:pt idx="0">
                  <c:v>34.61</c:v>
                </c:pt>
                <c:pt idx="1">
                  <c:v>35.03</c:v>
                </c:pt>
                <c:pt idx="2">
                  <c:v>35.270000000000003</c:v>
                </c:pt>
                <c:pt idx="3">
                  <c:v>35.93</c:v>
                </c:pt>
                <c:pt idx="4">
                  <c:v>34.68</c:v>
                </c:pt>
                <c:pt idx="5">
                  <c:v>34.51</c:v>
                </c:pt>
                <c:pt idx="6">
                  <c:v>34.840000000000003</c:v>
                </c:pt>
                <c:pt idx="7">
                  <c:v>34.15</c:v>
                </c:pt>
                <c:pt idx="8">
                  <c:v>34.590000000000003</c:v>
                </c:pt>
                <c:pt idx="9">
                  <c:v>35.270000000000003</c:v>
                </c:pt>
                <c:pt idx="10">
                  <c:v>35.979999999999997</c:v>
                </c:pt>
                <c:pt idx="11">
                  <c:v>35.35</c:v>
                </c:pt>
                <c:pt idx="12">
                  <c:v>34.659999999999997</c:v>
                </c:pt>
                <c:pt idx="13">
                  <c:v>35.06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26208"/>
        <c:axId val="38927744"/>
      </c:barChart>
      <c:catAx>
        <c:axId val="38926208"/>
        <c:scaling>
          <c:orientation val="minMax"/>
        </c:scaling>
        <c:delete val="0"/>
        <c:axPos val="b"/>
        <c:majorTickMark val="out"/>
        <c:minorTickMark val="none"/>
        <c:tickLblPos val="nextTo"/>
        <c:crossAx val="38927744"/>
        <c:crosses val="autoZero"/>
        <c:auto val="1"/>
        <c:lblAlgn val="ctr"/>
        <c:lblOffset val="100"/>
        <c:noMultiLvlLbl val="0"/>
      </c:catAx>
      <c:valAx>
        <c:axId val="38927744"/>
        <c:scaling>
          <c:orientation val="minMax"/>
        </c:scaling>
        <c:delete val="0"/>
        <c:axPos val="l"/>
        <c:majorGridlines/>
        <c:numFmt formatCode="#,##0.00\ &quot;Kč&quot;" sourceLinked="1"/>
        <c:majorTickMark val="out"/>
        <c:minorTickMark val="none"/>
        <c:tickLblPos val="nextTo"/>
        <c:crossAx val="3892620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4901-E8CB-4C53-918F-86C1D0859CA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2726-C35C-4E00-9574-D958DF06F2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4901-E8CB-4C53-918F-86C1D0859CA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2726-C35C-4E00-9574-D958DF06F2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4901-E8CB-4C53-918F-86C1D0859CA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2726-C35C-4E00-9574-D958DF06F2F1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4901-E8CB-4C53-918F-86C1D0859CA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2726-C35C-4E00-9574-D958DF06F2F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4901-E8CB-4C53-918F-86C1D0859CA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2726-C35C-4E00-9574-D958DF06F2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4901-E8CB-4C53-918F-86C1D0859CA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2726-C35C-4E00-9574-D958DF06F2F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4901-E8CB-4C53-918F-86C1D0859CA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2726-C35C-4E00-9574-D958DF06F2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4901-E8CB-4C53-918F-86C1D0859CA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2726-C35C-4E00-9574-D958DF06F2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4901-E8CB-4C53-918F-86C1D0859CA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2726-C35C-4E00-9574-D958DF06F2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4901-E8CB-4C53-918F-86C1D0859CA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2726-C35C-4E00-9574-D958DF06F2F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4901-E8CB-4C53-918F-86C1D0859CA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2726-C35C-4E00-9574-D958DF06F2F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D3F4901-E8CB-4C53-918F-86C1D0859CA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4582726-C35C-4E00-9574-D958DF06F2F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ybenzin.cz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Tabulkový procesor – příklad </a:t>
            </a:r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Zpracujte tabulku údajů získaných z internetových stránek </a:t>
            </a:r>
            <a:r>
              <a:rPr lang="cs-CZ" dirty="0" smtClean="0">
                <a:hlinkClick r:id="rId2"/>
              </a:rPr>
              <a:t>www.ceskybenzin.cz</a:t>
            </a:r>
            <a:r>
              <a:rPr lang="cs-CZ" dirty="0" smtClean="0"/>
              <a:t> a sestavte graf cen </a:t>
            </a:r>
          </a:p>
          <a:p>
            <a:r>
              <a:rPr lang="cs-CZ" dirty="0" smtClean="0"/>
              <a:t>benzínu Natural 95 a cen nafty v jednotlivých krajích České republiky.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77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www.ceskybenzin.cz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8800"/>
            <a:ext cx="8851371" cy="49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2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Vyplněná tabulka údajů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4139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43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Graf cen benzínu Natural 95 v jednotlivých krajích ČR</a:t>
            </a:r>
            <a:endParaRPr lang="cs-CZ" dirty="0"/>
          </a:p>
        </p:txBody>
      </p:sp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033681"/>
              </p:ext>
            </p:extLst>
          </p:nvPr>
        </p:nvGraphicFramePr>
        <p:xfrm>
          <a:off x="395536" y="1772816"/>
          <a:ext cx="8280920" cy="476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106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Graf cen </a:t>
            </a:r>
            <a:r>
              <a:rPr lang="cs-CZ" dirty="0" smtClean="0"/>
              <a:t>nafty jednotlivých </a:t>
            </a:r>
            <a:r>
              <a:rPr lang="cs-CZ" dirty="0"/>
              <a:t>krajích ČR</a:t>
            </a:r>
          </a:p>
        </p:txBody>
      </p:sp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417555"/>
              </p:ext>
            </p:extLst>
          </p:nvPr>
        </p:nvGraphicFramePr>
        <p:xfrm>
          <a:off x="323528" y="1628800"/>
          <a:ext cx="8568952" cy="502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31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duben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Na základě této p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rezentace žáci vypracovávají tabulky a grafy v tabulkovém procesoru Excel.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Očekávaný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výstup </a:t>
            </a:r>
            <a:r>
              <a:rPr lang="cs-CZ" b="1">
                <a:solidFill>
                  <a:schemeClr val="bg2">
                    <a:lumMod val="25000"/>
                  </a:schemeClr>
                </a:solidFill>
              </a:rPr>
              <a:t>: Žák samostatně tvoří tabulky a vkládá grafy do tabulkového procesoru.</a:t>
            </a:r>
          </a:p>
          <a:p>
            <a:r>
              <a:rPr lang="cs-CZ" b="1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22335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</TotalTime>
  <Words>135</Words>
  <Application>Microsoft Office PowerPoint</Application>
  <PresentationFormat>Předvádění na obrazovce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Vlnění</vt:lpstr>
      <vt:lpstr>1_Vlnění</vt:lpstr>
      <vt:lpstr>Tento vzdělávací materiál vznikl  v rámci projektu EU – peníze školám</vt:lpstr>
      <vt:lpstr>Tabulkový procesor – příklad 10</vt:lpstr>
      <vt:lpstr>www.ceskybenzin.cz</vt:lpstr>
      <vt:lpstr>Vyplněná tabulka údajů</vt:lpstr>
      <vt:lpstr>Graf cen benzínu Natural 95 v jednotlivých krajích ČR</vt:lpstr>
      <vt:lpstr>Graf cen nafty jednotlivých krajích ČR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Tabulkový procesor – příklad 10</dc:title>
  <dc:creator>kolsma</dc:creator>
  <cp:lastModifiedBy>kolsma</cp:lastModifiedBy>
  <cp:revision>5</cp:revision>
  <dcterms:created xsi:type="dcterms:W3CDTF">2013-04-26T12:57:00Z</dcterms:created>
  <dcterms:modified xsi:type="dcterms:W3CDTF">2013-06-13T14:22:42Z</dcterms:modified>
</cp:coreProperties>
</file>