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91" r:id="rId3"/>
    <p:sldId id="256" r:id="rId4"/>
    <p:sldId id="259" r:id="rId5"/>
    <p:sldId id="260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90" r:id="rId17"/>
    <p:sldId id="276" r:id="rId18"/>
    <p:sldId id="289" r:id="rId19"/>
    <p:sldId id="277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yl Středně sytá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94700" autoAdjust="0"/>
  </p:normalViewPr>
  <p:slideViewPr>
    <p:cSldViewPr>
      <p:cViewPr>
        <p:scale>
          <a:sx n="125" d="100"/>
          <a:sy n="125" d="100"/>
        </p:scale>
        <p:origin x="-588" y="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33030-16D1-441E-9AB9-7E1FD76A3B5A}" type="datetimeFigureOut">
              <a:rPr lang="cs-CZ" smtClean="0"/>
              <a:pPr/>
              <a:t>8.6.2013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413E4-8C06-47A4-B692-9A3B33F30FF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klipart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413E4-8C06-47A4-B692-9A3B33F30FFE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publicdomainpictures.net</a:t>
            </a:r>
            <a:r>
              <a:rPr lang="cs-CZ" dirty="0" smtClean="0"/>
              <a:t>/</a:t>
            </a:r>
            <a:r>
              <a:rPr lang="cs-CZ" dirty="0" err="1" smtClean="0"/>
              <a:t>view</a:t>
            </a:r>
            <a:r>
              <a:rPr lang="cs-CZ" dirty="0" smtClean="0"/>
              <a:t>-image.</a:t>
            </a:r>
            <a:r>
              <a:rPr lang="cs-CZ" dirty="0" err="1" smtClean="0"/>
              <a:t>php</a:t>
            </a:r>
            <a:r>
              <a:rPr lang="cs-CZ" dirty="0" smtClean="0"/>
              <a:t>?image=2904&amp;</a:t>
            </a:r>
            <a:r>
              <a:rPr lang="cs-CZ" dirty="0" err="1" smtClean="0"/>
              <a:t>picture</a:t>
            </a:r>
            <a:r>
              <a:rPr lang="cs-CZ" dirty="0" smtClean="0"/>
              <a:t>=studio-mikrofon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413E4-8C06-47A4-B692-9A3B33F30FFE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klipart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413E4-8C06-47A4-B692-9A3B33F30FFE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http://commons.wikimedia.org/wiki/File:Keyboard_de_kyr_R7309238_wp.jpg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413E4-8C06-47A4-B692-9A3B33F30FFE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klipart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413E4-8C06-47A4-B692-9A3B33F30FFE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clker.com</a:t>
            </a:r>
            <a:r>
              <a:rPr lang="cs-CZ" dirty="0" smtClean="0"/>
              <a:t>/</a:t>
            </a:r>
            <a:r>
              <a:rPr lang="cs-CZ" dirty="0" err="1" smtClean="0"/>
              <a:t>clipart</a:t>
            </a:r>
            <a:r>
              <a:rPr lang="cs-CZ" dirty="0" smtClean="0"/>
              <a:t>-</a:t>
            </a:r>
            <a:r>
              <a:rPr lang="cs-CZ" dirty="0" err="1" smtClean="0"/>
              <a:t>black</a:t>
            </a:r>
            <a:r>
              <a:rPr lang="cs-CZ" dirty="0" smtClean="0"/>
              <a:t>-</a:t>
            </a:r>
            <a:r>
              <a:rPr lang="cs-CZ" dirty="0" err="1" smtClean="0"/>
              <a:t>wireless</a:t>
            </a:r>
            <a:r>
              <a:rPr lang="cs-CZ" dirty="0" smtClean="0"/>
              <a:t>-</a:t>
            </a:r>
            <a:r>
              <a:rPr lang="cs-CZ" dirty="0" err="1" smtClean="0"/>
              <a:t>router.html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413E4-8C06-47A4-B692-9A3B33F30FFE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klipart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413E4-8C06-47A4-B692-9A3B33F30FFE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http://commons.wikimedia.org/wiki/File:Acer_optical_mouse_Mini-N5.jpg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413E4-8C06-47A4-B692-9A3B33F30FFE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klipart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413E4-8C06-47A4-B692-9A3B33F30FFE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klipart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413E4-8C06-47A4-B692-9A3B33F30FFE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pdclipart.org</a:t>
            </a:r>
            <a:r>
              <a:rPr lang="cs-CZ" dirty="0" smtClean="0"/>
              <a:t>/</a:t>
            </a:r>
            <a:r>
              <a:rPr lang="cs-CZ" dirty="0" err="1" smtClean="0"/>
              <a:t>displayimage.php</a:t>
            </a:r>
            <a:r>
              <a:rPr lang="cs-CZ" dirty="0" smtClean="0"/>
              <a:t>?album=</a:t>
            </a:r>
            <a:r>
              <a:rPr lang="cs-CZ" dirty="0" err="1" smtClean="0"/>
              <a:t>search</a:t>
            </a:r>
            <a:r>
              <a:rPr lang="cs-CZ" dirty="0" smtClean="0"/>
              <a:t>&amp;</a:t>
            </a:r>
            <a:r>
              <a:rPr lang="cs-CZ" dirty="0" err="1" smtClean="0"/>
              <a:t>cat</a:t>
            </a:r>
            <a:r>
              <a:rPr lang="cs-CZ" dirty="0" smtClean="0"/>
              <a:t>=0&amp;</a:t>
            </a:r>
            <a:r>
              <a:rPr lang="cs-CZ" dirty="0" err="1" smtClean="0"/>
              <a:t>pos</a:t>
            </a:r>
            <a:r>
              <a:rPr lang="cs-CZ" dirty="0" smtClean="0"/>
              <a:t>=0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413E4-8C06-47A4-B692-9A3B33F30FFE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45AE-13E3-401F-82C4-39AC3057A931}" type="datetimeFigureOut">
              <a:rPr lang="cs-CZ" smtClean="0"/>
              <a:pPr/>
              <a:t>8.6.2013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E95F-06B2-4E10-95BF-ABFFF23572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45AE-13E3-401F-82C4-39AC3057A931}" type="datetimeFigureOut">
              <a:rPr lang="cs-CZ" smtClean="0"/>
              <a:pPr/>
              <a:t>8.6.2013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E95F-06B2-4E10-95BF-ABFFF23572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45AE-13E3-401F-82C4-39AC3057A931}" type="datetimeFigureOut">
              <a:rPr lang="cs-CZ" smtClean="0"/>
              <a:pPr/>
              <a:t>8.6.2013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E95F-06B2-4E10-95BF-ABFFF23572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45AE-13E3-401F-82C4-39AC3057A93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8.6.2013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E95F-06B2-4E10-95BF-ABFFF2357203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45AE-13E3-401F-82C4-39AC3057A93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8.6.2013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E95F-06B2-4E10-95BF-ABFFF2357203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45AE-13E3-401F-82C4-39AC3057A93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8.6.2013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E95F-06B2-4E10-95BF-ABFFF2357203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45AE-13E3-401F-82C4-39AC3057A93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8.6.2013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E95F-06B2-4E10-95BF-ABFFF2357203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45AE-13E3-401F-82C4-39AC3057A93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8.6.2013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E95F-06B2-4E10-95BF-ABFFF2357203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45AE-13E3-401F-82C4-39AC3057A93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8.6.2013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E95F-06B2-4E10-95BF-ABFFF2357203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45AE-13E3-401F-82C4-39AC3057A93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8.6.2013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E95F-06B2-4E10-95BF-ABFFF2357203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45AE-13E3-401F-82C4-39AC3057A93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8.6.2013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E95F-06B2-4E10-95BF-ABFFF2357203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45AE-13E3-401F-82C4-39AC3057A931}" type="datetimeFigureOut">
              <a:rPr lang="cs-CZ" smtClean="0"/>
              <a:pPr/>
              <a:t>8.6.2013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E95F-06B2-4E10-95BF-ABFFF23572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45AE-13E3-401F-82C4-39AC3057A93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8.6.2013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E95F-06B2-4E10-95BF-ABFFF2357203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45AE-13E3-401F-82C4-39AC3057A93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8.6.2013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E95F-06B2-4E10-95BF-ABFFF2357203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45AE-13E3-401F-82C4-39AC3057A93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8.6.2013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E95F-06B2-4E10-95BF-ABFFF2357203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45AE-13E3-401F-82C4-39AC3057A931}" type="datetimeFigureOut">
              <a:rPr lang="cs-CZ" smtClean="0"/>
              <a:pPr/>
              <a:t>8.6.2013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E95F-06B2-4E10-95BF-ABFFF23572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45AE-13E3-401F-82C4-39AC3057A931}" type="datetimeFigureOut">
              <a:rPr lang="cs-CZ" smtClean="0"/>
              <a:pPr/>
              <a:t>8.6.2013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E95F-06B2-4E10-95BF-ABFFF23572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45AE-13E3-401F-82C4-39AC3057A931}" type="datetimeFigureOut">
              <a:rPr lang="cs-CZ" smtClean="0"/>
              <a:pPr/>
              <a:t>8.6.2013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E95F-06B2-4E10-95BF-ABFFF23572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45AE-13E3-401F-82C4-39AC3057A931}" type="datetimeFigureOut">
              <a:rPr lang="cs-CZ" smtClean="0"/>
              <a:pPr/>
              <a:t>8.6.2013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E95F-06B2-4E10-95BF-ABFFF23572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45AE-13E3-401F-82C4-39AC3057A931}" type="datetimeFigureOut">
              <a:rPr lang="cs-CZ" smtClean="0"/>
              <a:pPr/>
              <a:t>8.6.2013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E95F-06B2-4E10-95BF-ABFFF23572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45AE-13E3-401F-82C4-39AC3057A931}" type="datetimeFigureOut">
              <a:rPr lang="cs-CZ" smtClean="0"/>
              <a:pPr/>
              <a:t>8.6.2013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E95F-06B2-4E10-95BF-ABFFF23572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45AE-13E3-401F-82C4-39AC3057A931}" type="datetimeFigureOut">
              <a:rPr lang="cs-CZ" smtClean="0"/>
              <a:pPr/>
              <a:t>8.6.2013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E95F-06B2-4E10-95BF-ABFFF23572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545AE-13E3-401F-82C4-39AC3057A931}" type="datetimeFigureOut">
              <a:rPr lang="cs-CZ" smtClean="0"/>
              <a:pPr/>
              <a:t>8.6.2013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3E95F-06B2-4E10-95BF-ABFFF235720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545AE-13E3-401F-82C4-39AC3057A93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8.6.2013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3E95F-06B2-4E10-95BF-ABFFF2357203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lker.com/clipart-74179.html" TargetMode="External"/><Relationship Id="rId3" Type="http://schemas.openxmlformats.org/officeDocument/2006/relationships/hyperlink" Target="http://commons.wikimedia.org/wiki/File:Acer_optical_mouse_Mini-N5.jpg" TargetMode="External"/><Relationship Id="rId7" Type="http://schemas.openxmlformats.org/officeDocument/2006/relationships/hyperlink" Target="http://www.pdclipart.org/displayimage.php?album=search&amp;cat=0&amp;pos=12" TargetMode="External"/><Relationship Id="rId12" Type="http://schemas.openxmlformats.org/officeDocument/2006/relationships/hyperlink" Target="http://www.pdclipart.org/displayimage.php?album=34&amp;pos=41micorsoft" TargetMode="External"/><Relationship Id="rId2" Type="http://schemas.openxmlformats.org/officeDocument/2006/relationships/hyperlink" Target="http://commons.wikimedia.org/wiki/File:Keyboard_de_kyr_R7309238_wp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dclipart.org/displayimage.php?album=search&amp;cat=0&amp;pos=0" TargetMode="External"/><Relationship Id="rId11" Type="http://schemas.openxmlformats.org/officeDocument/2006/relationships/hyperlink" Target="http://www.clker.com/clipart-router.html" TargetMode="External"/><Relationship Id="rId5" Type="http://schemas.openxmlformats.org/officeDocument/2006/relationships/hyperlink" Target="http://www.pdclipart.orgdisplayimage.phpalbum=34&amp;pos=41/" TargetMode="External"/><Relationship Id="rId10" Type="http://schemas.openxmlformats.org/officeDocument/2006/relationships/hyperlink" Target="http://www.clker.com/clipart-black-wireless-router.html" TargetMode="External"/><Relationship Id="rId4" Type="http://schemas.openxmlformats.org/officeDocument/2006/relationships/hyperlink" Target="http://www.publicdomainpictures.net/view-image.php?image=2904&amp;picture=studio-mikrofon" TargetMode="External"/><Relationship Id="rId9" Type="http://schemas.openxmlformats.org/officeDocument/2006/relationships/hyperlink" Target="http://www.clker.com/clipart-49353.html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5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12" Type="http://schemas.openxmlformats.org/officeDocument/2006/relationships/slide" Target="slide14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5" Type="http://schemas.openxmlformats.org/officeDocument/2006/relationships/slide" Target="slide7.xml"/><Relationship Id="rId10" Type="http://schemas.openxmlformats.org/officeDocument/2006/relationships/slide" Target="slide12.xml"/><Relationship Id="rId4" Type="http://schemas.openxmlformats.org/officeDocument/2006/relationships/slide" Target="slide6.xml"/><Relationship Id="rId9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Zdeňka\AppData\Local\Microsoft\Windows\Temporary Internet Files\Content.IE5\8O37P53K\MP90017784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725144"/>
            <a:ext cx="2304256" cy="15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esetiúhelník 1"/>
          <p:cNvSpPr/>
          <p:nvPr/>
        </p:nvSpPr>
        <p:spPr>
          <a:xfrm>
            <a:off x="611560" y="692696"/>
            <a:ext cx="648072" cy="360040"/>
          </a:xfrm>
          <a:prstGeom prst="dec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FFFF00"/>
                </a:solidFill>
              </a:rPr>
              <a:t>7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403648" y="188640"/>
            <a:ext cx="7560840" cy="4524315"/>
          </a:xfrm>
          <a:prstGeom prst="rect">
            <a:avLst/>
          </a:prstGeom>
          <a:gradFill flip="none" rotWithShape="1">
            <a:gsLst>
              <a:gs pos="0">
                <a:srgbClr val="0000CC">
                  <a:tint val="66000"/>
                  <a:satMod val="160000"/>
                </a:srgbClr>
              </a:gs>
              <a:gs pos="50000">
                <a:srgbClr val="0000CC">
                  <a:tint val="44500"/>
                  <a:satMod val="160000"/>
                </a:srgbClr>
              </a:gs>
              <a:gs pos="100000">
                <a:srgbClr val="0000CC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Vstupní polohovací zařízení nahrazující myš. Na rozdíl od myši zde k rozlišení pohybu slouží speciální tužka s </a:t>
            </a:r>
            <a:r>
              <a:rPr lang="cs-CZ" sz="4800" dirty="0" err="1" smtClean="0"/>
              <a:t>doty</a:t>
            </a:r>
            <a:r>
              <a:rPr lang="cs-CZ" sz="4800" dirty="0" smtClean="0"/>
              <a:t>-</a:t>
            </a:r>
            <a:r>
              <a:rPr lang="cs-CZ" sz="4800" dirty="0" err="1" smtClean="0"/>
              <a:t>kovým</a:t>
            </a:r>
            <a:r>
              <a:rPr lang="cs-CZ" sz="4800" dirty="0" smtClean="0"/>
              <a:t> hrotem a dotyková podložka.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4788024" y="4437112"/>
            <a:ext cx="3024336" cy="2304256"/>
          </a:xfrm>
          <a:prstGeom prst="round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cs-CZ" sz="1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Popisek se šipkou doleva 6">
            <a:hlinkClick r:id="rId4" action="ppaction://hlinksldjump"/>
          </p:cNvPr>
          <p:cNvSpPr/>
          <p:nvPr/>
        </p:nvSpPr>
        <p:spPr>
          <a:xfrm>
            <a:off x="0" y="5417840"/>
            <a:ext cx="2160240" cy="1440160"/>
          </a:xfrm>
          <a:prstGeom prst="leftArrowCallou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zpět na křížovku </a:t>
            </a:r>
            <a:endParaRPr lang="cs-CZ" dirty="0">
              <a:ln w="1800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esetiúhelník 1"/>
          <p:cNvSpPr/>
          <p:nvPr/>
        </p:nvSpPr>
        <p:spPr>
          <a:xfrm>
            <a:off x="611560" y="692696"/>
            <a:ext cx="648072" cy="360040"/>
          </a:xfrm>
          <a:prstGeom prst="dec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FFFF00"/>
                </a:solidFill>
              </a:rPr>
              <a:t>8</a:t>
            </a:r>
            <a:endParaRPr lang="cs-CZ" b="1" dirty="0" smtClean="0">
              <a:solidFill>
                <a:srgbClr val="FFFF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763688" y="836712"/>
            <a:ext cx="7056784" cy="3785652"/>
          </a:xfrm>
          <a:prstGeom prst="rect">
            <a:avLst/>
          </a:prstGeom>
          <a:gradFill flip="none" rotWithShape="1">
            <a:gsLst>
              <a:gs pos="0">
                <a:srgbClr val="0000CC">
                  <a:tint val="66000"/>
                  <a:satMod val="160000"/>
                </a:srgbClr>
              </a:gs>
              <a:gs pos="50000">
                <a:srgbClr val="0000CC">
                  <a:tint val="44500"/>
                  <a:satMod val="160000"/>
                </a:srgbClr>
              </a:gs>
              <a:gs pos="100000">
                <a:srgbClr val="0000CC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Malý přenosný a poměrně lehký počítač o velikosti kufříku. Vše je zmenšené – zminiaturizované, napájené baterií.</a:t>
            </a:r>
          </a:p>
        </p:txBody>
      </p:sp>
      <p:sp>
        <p:nvSpPr>
          <p:cNvPr id="7" name="Popisek se šipkou doleva 6">
            <a:hlinkClick r:id="rId3" action="ppaction://hlinksldjump"/>
          </p:cNvPr>
          <p:cNvSpPr/>
          <p:nvPr/>
        </p:nvSpPr>
        <p:spPr>
          <a:xfrm>
            <a:off x="0" y="5417840"/>
            <a:ext cx="2160240" cy="1440160"/>
          </a:xfrm>
          <a:prstGeom prst="leftArrowCallou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zpět na křížovku </a:t>
            </a:r>
            <a:endParaRPr lang="cs-CZ" dirty="0">
              <a:ln w="1800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" name="Picture 4" descr="C:\Users\Zdeňka\AppData\Local\Microsoft\Windows\Temporary Internet Files\Content.IE5\AY74N09F\MP900385195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365104"/>
            <a:ext cx="2520280" cy="179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aoblený obdélník 5"/>
          <p:cNvSpPr/>
          <p:nvPr/>
        </p:nvSpPr>
        <p:spPr>
          <a:xfrm>
            <a:off x="5148064" y="4149080"/>
            <a:ext cx="3024336" cy="2304256"/>
          </a:xfrm>
          <a:prstGeom prst="round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cs-CZ" sz="1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joystick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861048"/>
            <a:ext cx="1656184" cy="2117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esetiúhelník 1"/>
          <p:cNvSpPr/>
          <p:nvPr/>
        </p:nvSpPr>
        <p:spPr>
          <a:xfrm>
            <a:off x="611560" y="692696"/>
            <a:ext cx="648072" cy="360040"/>
          </a:xfrm>
          <a:prstGeom prst="dec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FFFF00"/>
                </a:solidFill>
              </a:rPr>
              <a:t>9</a:t>
            </a:r>
            <a:endParaRPr lang="cs-CZ" b="1" dirty="0" smtClean="0">
              <a:solidFill>
                <a:srgbClr val="FFFF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763688" y="836712"/>
            <a:ext cx="6336704" cy="2308324"/>
          </a:xfrm>
          <a:prstGeom prst="rect">
            <a:avLst/>
          </a:prstGeom>
          <a:gradFill flip="none" rotWithShape="1">
            <a:gsLst>
              <a:gs pos="0">
                <a:srgbClr val="0000CC">
                  <a:tint val="66000"/>
                  <a:satMod val="160000"/>
                </a:srgbClr>
              </a:gs>
              <a:gs pos="50000">
                <a:srgbClr val="0000CC">
                  <a:tint val="44500"/>
                  <a:satMod val="160000"/>
                </a:srgbClr>
              </a:gs>
              <a:gs pos="100000">
                <a:srgbClr val="0000CC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Pákový ovladač, který se používá při hraní her nebo na trenažérech.</a:t>
            </a:r>
            <a:endParaRPr lang="cs-CZ" sz="4800" dirty="0"/>
          </a:p>
        </p:txBody>
      </p:sp>
      <p:sp>
        <p:nvSpPr>
          <p:cNvPr id="6" name="Zaoblený obdélník 5"/>
          <p:cNvSpPr/>
          <p:nvPr/>
        </p:nvSpPr>
        <p:spPr>
          <a:xfrm>
            <a:off x="4788024" y="3789040"/>
            <a:ext cx="3024336" cy="2304256"/>
          </a:xfrm>
          <a:prstGeom prst="round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cs-CZ" sz="1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Popisek se šipkou doleva 6">
            <a:hlinkClick r:id="rId4" action="ppaction://hlinksldjump"/>
          </p:cNvPr>
          <p:cNvSpPr/>
          <p:nvPr/>
        </p:nvSpPr>
        <p:spPr>
          <a:xfrm>
            <a:off x="0" y="5417840"/>
            <a:ext cx="2160240" cy="1440160"/>
          </a:xfrm>
          <a:prstGeom prst="leftArrowCallou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zpět na křížovku </a:t>
            </a:r>
            <a:endParaRPr lang="cs-CZ" dirty="0">
              <a:ln w="1800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Studio mikrof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004048" y="4077072"/>
            <a:ext cx="2592288" cy="1728192"/>
          </a:xfrm>
          <a:prstGeom prst="rect">
            <a:avLst/>
          </a:prstGeom>
          <a:noFill/>
        </p:spPr>
      </p:pic>
      <p:sp>
        <p:nvSpPr>
          <p:cNvPr id="2" name="Desetiúhelník 1"/>
          <p:cNvSpPr/>
          <p:nvPr/>
        </p:nvSpPr>
        <p:spPr>
          <a:xfrm>
            <a:off x="611560" y="692696"/>
            <a:ext cx="648072" cy="360040"/>
          </a:xfrm>
          <a:prstGeom prst="dec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FFFF00"/>
                </a:solidFill>
              </a:rPr>
              <a:t>10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763688" y="836712"/>
            <a:ext cx="6336704" cy="2308324"/>
          </a:xfrm>
          <a:prstGeom prst="rect">
            <a:avLst/>
          </a:prstGeom>
          <a:gradFill flip="none" rotWithShape="1">
            <a:gsLst>
              <a:gs pos="0">
                <a:srgbClr val="0000CC">
                  <a:tint val="66000"/>
                  <a:satMod val="160000"/>
                </a:srgbClr>
              </a:gs>
              <a:gs pos="50000">
                <a:srgbClr val="0000CC">
                  <a:tint val="44500"/>
                  <a:satMod val="160000"/>
                </a:srgbClr>
              </a:gs>
              <a:gs pos="100000">
                <a:srgbClr val="0000CC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Vstupní zařízení sloužící          k přeměně zvukového signálu na elektrický. </a:t>
            </a:r>
            <a:endParaRPr lang="cs-CZ" sz="4800" dirty="0"/>
          </a:p>
        </p:txBody>
      </p:sp>
      <p:sp>
        <p:nvSpPr>
          <p:cNvPr id="6" name="Zaoblený obdélník 5"/>
          <p:cNvSpPr/>
          <p:nvPr/>
        </p:nvSpPr>
        <p:spPr>
          <a:xfrm>
            <a:off x="4788024" y="3789040"/>
            <a:ext cx="3024336" cy="2304256"/>
          </a:xfrm>
          <a:prstGeom prst="round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cs-CZ" sz="1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Popisek se šipkou doleva 6">
            <a:hlinkClick r:id="rId4" action="ppaction://hlinksldjump"/>
          </p:cNvPr>
          <p:cNvSpPr/>
          <p:nvPr/>
        </p:nvSpPr>
        <p:spPr>
          <a:xfrm>
            <a:off x="0" y="5417840"/>
            <a:ext cx="2160240" cy="1440160"/>
          </a:xfrm>
          <a:prstGeom prst="leftArrowCallou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</a:rPr>
              <a:t>zpět na křížov</a:t>
            </a:r>
            <a:r>
              <a:rPr lang="cs-CZ" i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ku </a:t>
            </a:r>
            <a:endParaRPr lang="cs-CZ" i="1" dirty="0">
              <a:ln w="1800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076056" y="4005064"/>
            <a:ext cx="2516088" cy="1798053"/>
          </a:xfrm>
          <a:prstGeom prst="rect">
            <a:avLst/>
          </a:prstGeom>
          <a:noFill/>
        </p:spPr>
      </p:pic>
      <p:sp>
        <p:nvSpPr>
          <p:cNvPr id="2" name="Desetiúhelník 1"/>
          <p:cNvSpPr/>
          <p:nvPr/>
        </p:nvSpPr>
        <p:spPr>
          <a:xfrm>
            <a:off x="611560" y="692696"/>
            <a:ext cx="648072" cy="360040"/>
          </a:xfrm>
          <a:prstGeom prst="dec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FFFF00"/>
                </a:solidFill>
              </a:rPr>
              <a:t>11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763688" y="836712"/>
            <a:ext cx="6336704" cy="3046988"/>
          </a:xfrm>
          <a:prstGeom prst="rect">
            <a:avLst/>
          </a:prstGeom>
          <a:gradFill flip="none" rotWithShape="1">
            <a:gsLst>
              <a:gs pos="0">
                <a:srgbClr val="0000CC">
                  <a:tint val="66000"/>
                  <a:satMod val="160000"/>
                </a:srgbClr>
              </a:gs>
              <a:gs pos="50000">
                <a:srgbClr val="0000CC">
                  <a:tint val="44500"/>
                  <a:satMod val="160000"/>
                </a:srgbClr>
              </a:gs>
              <a:gs pos="100000">
                <a:srgbClr val="0000CC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Paměťové zařízení, které umožňuje </a:t>
            </a:r>
            <a:r>
              <a:rPr lang="pl-PL" sz="4800" dirty="0" smtClean="0"/>
              <a:t>přenos dokumentů, hudby, videa a podobně.</a:t>
            </a:r>
            <a:endParaRPr lang="cs-CZ" sz="4800" dirty="0" smtClean="0"/>
          </a:p>
        </p:txBody>
      </p:sp>
      <p:sp>
        <p:nvSpPr>
          <p:cNvPr id="6" name="Zaoblený obdélník 5"/>
          <p:cNvSpPr/>
          <p:nvPr/>
        </p:nvSpPr>
        <p:spPr>
          <a:xfrm>
            <a:off x="4788024" y="3789040"/>
            <a:ext cx="3024336" cy="2304256"/>
          </a:xfrm>
          <a:prstGeom prst="round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cs-CZ" sz="1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Popisek se šipkou doleva 6">
            <a:hlinkClick r:id="rId4" action="ppaction://hlinksldjump"/>
          </p:cNvPr>
          <p:cNvSpPr/>
          <p:nvPr/>
        </p:nvSpPr>
        <p:spPr>
          <a:xfrm>
            <a:off x="0" y="5417840"/>
            <a:ext cx="2160240" cy="1440160"/>
          </a:xfrm>
          <a:prstGeom prst="leftArrowCallou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zpět na křížovku </a:t>
            </a:r>
            <a:endParaRPr lang="cs-CZ" dirty="0">
              <a:ln w="1800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395536" y="1628800"/>
            <a:ext cx="84969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dirty="0" smtClean="0"/>
              <a:t>Informatika je obor lidské činnosti, který se zabývá zpracováním informací. Zahrnuje množství specializovaných vědních a technických oborů: informační technologie, </a:t>
            </a:r>
            <a:r>
              <a:rPr lang="cs-CZ" sz="4000" dirty="0" err="1" smtClean="0"/>
              <a:t>bioinformatika</a:t>
            </a:r>
            <a:r>
              <a:rPr lang="cs-CZ" sz="4000" dirty="0" smtClean="0"/>
              <a:t>, lékařská informatika, </a:t>
            </a:r>
            <a:r>
              <a:rPr lang="cs-CZ" sz="4000" dirty="0" err="1" smtClean="0"/>
              <a:t>chemoinformatika</a:t>
            </a:r>
            <a:r>
              <a:rPr lang="cs-CZ" sz="4000" dirty="0" smtClean="0"/>
              <a:t> a další.</a:t>
            </a:r>
            <a:endParaRPr lang="cs-CZ" sz="4000" dirty="0"/>
          </a:p>
        </p:txBody>
      </p:sp>
      <p:sp>
        <p:nvSpPr>
          <p:cNvPr id="4" name="Obdélník 3"/>
          <p:cNvSpPr/>
          <p:nvPr/>
        </p:nvSpPr>
        <p:spPr>
          <a:xfrm>
            <a:off x="1907704" y="764704"/>
            <a:ext cx="43638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INFORMATIKA</a:t>
            </a:r>
            <a:endParaRPr lang="cs-CZ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3" cstate="print"/>
          <a:stretch>
            <a:fillRect/>
          </a:stretch>
        </p:blipFill>
        <p:spPr>
          <a:xfrm>
            <a:off x="7380312" y="60212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468313" y="404813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Zdroje:</a:t>
            </a:r>
          </a:p>
        </p:txBody>
      </p:sp>
      <p:sp>
        <p:nvSpPr>
          <p:cNvPr id="3" name="TextovéPole 4"/>
          <p:cNvSpPr txBox="1">
            <a:spLocks noChangeArrowheads="1"/>
          </p:cNvSpPr>
          <p:nvPr/>
        </p:nvSpPr>
        <p:spPr bwMode="auto">
          <a:xfrm>
            <a:off x="539750" y="1341438"/>
            <a:ext cx="82804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 dirty="0" smtClean="0"/>
              <a:t>Internetová encyklopedie </a:t>
            </a:r>
            <a:r>
              <a:rPr lang="cs-CZ" sz="1600" dirty="0" err="1" smtClean="0"/>
              <a:t>Wikipedia</a:t>
            </a:r>
            <a:r>
              <a:rPr lang="cs-CZ" sz="1600" dirty="0" smtClean="0"/>
              <a:t>. (online). Dostupná na: http://www.</a:t>
            </a:r>
            <a:r>
              <a:rPr lang="cs-CZ" sz="1600" dirty="0" err="1" smtClean="0"/>
              <a:t>wikipedia.cz</a:t>
            </a:r>
            <a:endParaRPr lang="cs-CZ" sz="1600" dirty="0" smtClean="0"/>
          </a:p>
          <a:p>
            <a:endParaRPr lang="cs-CZ" sz="1600" dirty="0" smtClean="0"/>
          </a:p>
          <a:p>
            <a:r>
              <a:rPr lang="cs-CZ" sz="1600" dirty="0" smtClean="0"/>
              <a:t>Obrázky </a:t>
            </a:r>
            <a:r>
              <a:rPr lang="cs-CZ" sz="1600" dirty="0"/>
              <a:t>použité v prezentaci jsou dostupné pod licencí Microsoft Office 2010 na Office.</a:t>
            </a:r>
            <a:r>
              <a:rPr lang="cs-CZ" sz="1600" dirty="0" err="1"/>
              <a:t>com</a:t>
            </a:r>
            <a:r>
              <a:rPr lang="cs-CZ" sz="1600" dirty="0"/>
              <a:t>,</a:t>
            </a:r>
          </a:p>
          <a:p>
            <a:r>
              <a:rPr lang="cs-CZ" sz="1600" dirty="0"/>
              <a:t>[cit. </a:t>
            </a:r>
            <a:r>
              <a:rPr lang="cs-CZ" sz="1600" dirty="0" smtClean="0"/>
              <a:t>2012-08-20]. </a:t>
            </a:r>
            <a:r>
              <a:rPr lang="cs-CZ" sz="1600" dirty="0"/>
              <a:t>Dostupný pod licencí public </a:t>
            </a:r>
            <a:r>
              <a:rPr lang="cs-CZ" sz="1600" dirty="0" err="1"/>
              <a:t>domain</a:t>
            </a:r>
            <a:r>
              <a:rPr lang="cs-CZ" sz="1600" dirty="0"/>
              <a:t> na </a:t>
            </a:r>
          </a:p>
          <a:p>
            <a:r>
              <a:rPr lang="cs-CZ" sz="1600" dirty="0" smtClean="0">
                <a:hlinkClick r:id="rId2"/>
              </a:rPr>
              <a:t>http</a:t>
            </a:r>
            <a:r>
              <a:rPr lang="cs-CZ" sz="1600" dirty="0">
                <a:hlinkClick r:id="rId2"/>
              </a:rPr>
              <a:t>://commons.wikimedia.org/wiki/File:Keyboard_de_kyr_R7309238_wp.jpg</a:t>
            </a:r>
            <a:endParaRPr lang="cs-CZ" sz="1600" dirty="0"/>
          </a:p>
          <a:p>
            <a:r>
              <a:rPr lang="cs-CZ" sz="1600" dirty="0">
                <a:hlinkClick r:id="rId3"/>
              </a:rPr>
              <a:t>http://commons.wikimedia.org/wiki/File:Acer_optical_mouse_Mini-N5.jpg</a:t>
            </a:r>
            <a:endParaRPr lang="cs-CZ" sz="1600" dirty="0"/>
          </a:p>
          <a:p>
            <a:r>
              <a:rPr lang="cs-CZ" sz="1600" dirty="0"/>
              <a:t>[cit. </a:t>
            </a:r>
            <a:r>
              <a:rPr lang="cs-CZ" sz="1600" dirty="0" smtClean="0"/>
              <a:t>2012-08-20 </a:t>
            </a:r>
            <a:r>
              <a:rPr lang="cs-CZ" sz="1600" dirty="0"/>
              <a:t>]. Dostupný pod licencí public </a:t>
            </a:r>
            <a:r>
              <a:rPr lang="cs-CZ" sz="1600" dirty="0" err="1"/>
              <a:t>domain</a:t>
            </a:r>
            <a:r>
              <a:rPr lang="cs-CZ" sz="1600" dirty="0"/>
              <a:t> na</a:t>
            </a:r>
          </a:p>
          <a:p>
            <a:r>
              <a:rPr lang="cs-CZ" sz="1600" dirty="0">
                <a:hlinkClick r:id="rId4"/>
              </a:rPr>
              <a:t>http://www.</a:t>
            </a:r>
            <a:r>
              <a:rPr lang="cs-CZ" sz="1600" dirty="0" err="1">
                <a:hlinkClick r:id="rId4"/>
              </a:rPr>
              <a:t>publicdomainpictures.net</a:t>
            </a:r>
            <a:r>
              <a:rPr lang="cs-CZ" sz="1600" dirty="0">
                <a:hlinkClick r:id="rId4"/>
              </a:rPr>
              <a:t>/</a:t>
            </a:r>
            <a:r>
              <a:rPr lang="cs-CZ" sz="1600" dirty="0" err="1">
                <a:hlinkClick r:id="rId4"/>
              </a:rPr>
              <a:t>view</a:t>
            </a:r>
            <a:r>
              <a:rPr lang="cs-CZ" sz="1600" dirty="0">
                <a:hlinkClick r:id="rId4"/>
              </a:rPr>
              <a:t>-image.</a:t>
            </a:r>
            <a:r>
              <a:rPr lang="cs-CZ" sz="1600" dirty="0" err="1">
                <a:hlinkClick r:id="rId4"/>
              </a:rPr>
              <a:t>php</a:t>
            </a:r>
            <a:r>
              <a:rPr lang="cs-CZ" sz="1600" dirty="0">
                <a:hlinkClick r:id="rId4"/>
              </a:rPr>
              <a:t>?image=2904&amp;</a:t>
            </a:r>
            <a:r>
              <a:rPr lang="cs-CZ" sz="1600" dirty="0" err="1">
                <a:hlinkClick r:id="rId4"/>
              </a:rPr>
              <a:t>picture</a:t>
            </a:r>
            <a:r>
              <a:rPr lang="cs-CZ" sz="1600" dirty="0">
                <a:hlinkClick r:id="rId4"/>
              </a:rPr>
              <a:t>=studio-mikrofon</a:t>
            </a:r>
            <a:endParaRPr lang="cs-CZ" sz="1600" dirty="0"/>
          </a:p>
          <a:p>
            <a:r>
              <a:rPr lang="cs-CZ" sz="1600" dirty="0"/>
              <a:t>[cit. </a:t>
            </a:r>
            <a:r>
              <a:rPr lang="cs-CZ" sz="1600" dirty="0" smtClean="0"/>
              <a:t>2012-08-20 </a:t>
            </a:r>
            <a:r>
              <a:rPr lang="cs-CZ" sz="1600" dirty="0"/>
              <a:t>]. Dostupný pod licencí public </a:t>
            </a:r>
            <a:r>
              <a:rPr lang="cs-CZ" sz="1600" dirty="0" err="1"/>
              <a:t>domain</a:t>
            </a:r>
            <a:r>
              <a:rPr lang="cs-CZ" sz="1600" dirty="0"/>
              <a:t> </a:t>
            </a:r>
            <a:r>
              <a:rPr lang="cs-CZ" sz="1600" dirty="0" smtClean="0"/>
              <a:t>na</a:t>
            </a:r>
          </a:p>
          <a:p>
            <a:r>
              <a:rPr lang="cs-CZ" sz="1600" dirty="0" smtClean="0">
                <a:hlinkClick r:id="rId5"/>
              </a:rPr>
              <a:t>http://www.</a:t>
            </a:r>
            <a:r>
              <a:rPr lang="cs-CZ" sz="1600" dirty="0" err="1" smtClean="0">
                <a:hlinkClick r:id="rId5"/>
              </a:rPr>
              <a:t>pdclipart.orgdisplayimage.phpalbum</a:t>
            </a:r>
            <a:r>
              <a:rPr lang="cs-CZ" sz="1600" dirty="0" smtClean="0">
                <a:hlinkClick r:id="rId5"/>
              </a:rPr>
              <a:t>=34&amp;</a:t>
            </a:r>
            <a:r>
              <a:rPr lang="cs-CZ" sz="1600" dirty="0" err="1" smtClean="0">
                <a:hlinkClick r:id="rId5"/>
              </a:rPr>
              <a:t>pos</a:t>
            </a:r>
            <a:r>
              <a:rPr lang="cs-CZ" sz="1600" dirty="0" smtClean="0">
                <a:hlinkClick r:id="rId5"/>
              </a:rPr>
              <a:t>=41</a:t>
            </a:r>
            <a:endParaRPr lang="cs-CZ" sz="1600" dirty="0" smtClean="0"/>
          </a:p>
          <a:p>
            <a:r>
              <a:rPr lang="cs-CZ" sz="1600" dirty="0" smtClean="0">
                <a:hlinkClick r:id="rId6"/>
              </a:rPr>
              <a:t>http</a:t>
            </a:r>
            <a:r>
              <a:rPr lang="cs-CZ" sz="1600" dirty="0">
                <a:hlinkClick r:id="rId6"/>
              </a:rPr>
              <a:t>://www.</a:t>
            </a:r>
            <a:r>
              <a:rPr lang="cs-CZ" sz="1600" dirty="0" err="1">
                <a:hlinkClick r:id="rId6"/>
              </a:rPr>
              <a:t>pdclipart.org</a:t>
            </a:r>
            <a:r>
              <a:rPr lang="cs-CZ" sz="1600" dirty="0">
                <a:hlinkClick r:id="rId6"/>
              </a:rPr>
              <a:t>/</a:t>
            </a:r>
            <a:r>
              <a:rPr lang="cs-CZ" sz="1600" dirty="0" err="1">
                <a:hlinkClick r:id="rId6"/>
              </a:rPr>
              <a:t>displayimage.php</a:t>
            </a:r>
            <a:r>
              <a:rPr lang="cs-CZ" sz="1600" dirty="0">
                <a:hlinkClick r:id="rId6"/>
              </a:rPr>
              <a:t>?album=</a:t>
            </a:r>
            <a:r>
              <a:rPr lang="cs-CZ" sz="1600" dirty="0" err="1">
                <a:hlinkClick r:id="rId6"/>
              </a:rPr>
              <a:t>search</a:t>
            </a:r>
            <a:r>
              <a:rPr lang="cs-CZ" sz="1600" dirty="0">
                <a:hlinkClick r:id="rId6"/>
              </a:rPr>
              <a:t>&amp;</a:t>
            </a:r>
            <a:r>
              <a:rPr lang="cs-CZ" sz="1600" dirty="0" err="1">
                <a:hlinkClick r:id="rId6"/>
              </a:rPr>
              <a:t>cat</a:t>
            </a:r>
            <a:r>
              <a:rPr lang="cs-CZ" sz="1600" dirty="0">
                <a:hlinkClick r:id="rId6"/>
              </a:rPr>
              <a:t>=0&amp;</a:t>
            </a:r>
            <a:r>
              <a:rPr lang="cs-CZ" sz="1600" dirty="0" err="1">
                <a:hlinkClick r:id="rId6"/>
              </a:rPr>
              <a:t>pos</a:t>
            </a:r>
            <a:r>
              <a:rPr lang="cs-CZ" sz="1600" dirty="0">
                <a:hlinkClick r:id="rId6"/>
              </a:rPr>
              <a:t>=0</a:t>
            </a:r>
            <a:endParaRPr lang="cs-CZ" sz="1600" dirty="0"/>
          </a:p>
          <a:p>
            <a:r>
              <a:rPr lang="cs-CZ" sz="1600" dirty="0">
                <a:hlinkClick r:id="rId7"/>
              </a:rPr>
              <a:t>http://www.</a:t>
            </a:r>
            <a:r>
              <a:rPr lang="cs-CZ" sz="1600" dirty="0" err="1">
                <a:hlinkClick r:id="rId7"/>
              </a:rPr>
              <a:t>pdclipart.org</a:t>
            </a:r>
            <a:r>
              <a:rPr lang="cs-CZ" sz="1600" dirty="0">
                <a:hlinkClick r:id="rId7"/>
              </a:rPr>
              <a:t>/</a:t>
            </a:r>
            <a:r>
              <a:rPr lang="cs-CZ" sz="1600" dirty="0" err="1">
                <a:hlinkClick r:id="rId7"/>
              </a:rPr>
              <a:t>displayimage.php</a:t>
            </a:r>
            <a:r>
              <a:rPr lang="cs-CZ" sz="1600" dirty="0">
                <a:hlinkClick r:id="rId7"/>
              </a:rPr>
              <a:t>?album=</a:t>
            </a:r>
            <a:r>
              <a:rPr lang="cs-CZ" sz="1600" dirty="0" err="1">
                <a:hlinkClick r:id="rId7"/>
              </a:rPr>
              <a:t>search</a:t>
            </a:r>
            <a:r>
              <a:rPr lang="cs-CZ" sz="1600" dirty="0">
                <a:hlinkClick r:id="rId7"/>
              </a:rPr>
              <a:t>&amp;</a:t>
            </a:r>
            <a:r>
              <a:rPr lang="cs-CZ" sz="1600" dirty="0" err="1">
                <a:hlinkClick r:id="rId7"/>
              </a:rPr>
              <a:t>cat</a:t>
            </a:r>
            <a:r>
              <a:rPr lang="cs-CZ" sz="1600" dirty="0">
                <a:hlinkClick r:id="rId7"/>
              </a:rPr>
              <a:t>=0&amp;</a:t>
            </a:r>
            <a:r>
              <a:rPr lang="cs-CZ" sz="1600" dirty="0" err="1">
                <a:hlinkClick r:id="rId7"/>
              </a:rPr>
              <a:t>pos</a:t>
            </a:r>
            <a:r>
              <a:rPr lang="cs-CZ" sz="1600" dirty="0">
                <a:hlinkClick r:id="rId7"/>
              </a:rPr>
              <a:t>=12</a:t>
            </a:r>
            <a:endParaRPr lang="cs-CZ" sz="1600" dirty="0"/>
          </a:p>
          <a:p>
            <a:r>
              <a:rPr lang="cs-CZ" sz="1600" dirty="0"/>
              <a:t>[cit. </a:t>
            </a:r>
            <a:r>
              <a:rPr lang="cs-CZ" sz="1600" dirty="0" smtClean="0"/>
              <a:t>2012-08-20 </a:t>
            </a:r>
            <a:r>
              <a:rPr lang="cs-CZ" sz="1600" dirty="0"/>
              <a:t>]. Dostupný pod licencí public </a:t>
            </a:r>
            <a:r>
              <a:rPr lang="cs-CZ" sz="1600" dirty="0" err="1"/>
              <a:t>domain</a:t>
            </a:r>
            <a:r>
              <a:rPr lang="cs-CZ" sz="1600" dirty="0"/>
              <a:t> </a:t>
            </a:r>
            <a:r>
              <a:rPr lang="cs-CZ" sz="1600" dirty="0" smtClean="0"/>
              <a:t>na</a:t>
            </a:r>
          </a:p>
          <a:p>
            <a:r>
              <a:rPr lang="cs-CZ" sz="1600" dirty="0" smtClean="0">
                <a:hlinkClick r:id="rId8"/>
              </a:rPr>
              <a:t>http</a:t>
            </a:r>
            <a:r>
              <a:rPr lang="cs-CZ" sz="1600" dirty="0">
                <a:hlinkClick r:id="rId8"/>
              </a:rPr>
              <a:t>://www.</a:t>
            </a:r>
            <a:r>
              <a:rPr lang="cs-CZ" sz="1600" dirty="0" err="1">
                <a:hlinkClick r:id="rId8"/>
              </a:rPr>
              <a:t>clker.com</a:t>
            </a:r>
            <a:r>
              <a:rPr lang="cs-CZ" sz="1600" dirty="0">
                <a:hlinkClick r:id="rId8"/>
              </a:rPr>
              <a:t>/</a:t>
            </a:r>
            <a:r>
              <a:rPr lang="cs-CZ" sz="1600" dirty="0" err="1">
                <a:hlinkClick r:id="rId8"/>
              </a:rPr>
              <a:t>clipart</a:t>
            </a:r>
            <a:r>
              <a:rPr lang="cs-CZ" sz="1600" dirty="0">
                <a:hlinkClick r:id="rId8"/>
              </a:rPr>
              <a:t>-74179.html</a:t>
            </a:r>
            <a:endParaRPr lang="cs-CZ" sz="1600" dirty="0"/>
          </a:p>
          <a:p>
            <a:r>
              <a:rPr lang="cs-CZ" sz="1600" dirty="0">
                <a:hlinkClick r:id="rId9"/>
              </a:rPr>
              <a:t>http://www.</a:t>
            </a:r>
            <a:r>
              <a:rPr lang="cs-CZ" sz="1600" dirty="0" err="1">
                <a:hlinkClick r:id="rId9"/>
              </a:rPr>
              <a:t>clker.com</a:t>
            </a:r>
            <a:r>
              <a:rPr lang="cs-CZ" sz="1600" dirty="0">
                <a:hlinkClick r:id="rId9"/>
              </a:rPr>
              <a:t>/</a:t>
            </a:r>
            <a:r>
              <a:rPr lang="cs-CZ" sz="1600" dirty="0" err="1">
                <a:hlinkClick r:id="rId9"/>
              </a:rPr>
              <a:t>clipart</a:t>
            </a:r>
            <a:r>
              <a:rPr lang="cs-CZ" sz="1600" dirty="0">
                <a:hlinkClick r:id="rId9"/>
              </a:rPr>
              <a:t>-49353.html</a:t>
            </a:r>
            <a:endParaRPr lang="cs-CZ" sz="1600" dirty="0"/>
          </a:p>
          <a:p>
            <a:r>
              <a:rPr lang="cs-CZ" sz="1600" dirty="0">
                <a:hlinkClick r:id="rId10"/>
              </a:rPr>
              <a:t>http://www.</a:t>
            </a:r>
            <a:r>
              <a:rPr lang="cs-CZ" sz="1600" dirty="0" err="1">
                <a:hlinkClick r:id="rId10"/>
              </a:rPr>
              <a:t>clker.com</a:t>
            </a:r>
            <a:r>
              <a:rPr lang="cs-CZ" sz="1600" dirty="0">
                <a:hlinkClick r:id="rId10"/>
              </a:rPr>
              <a:t>/</a:t>
            </a:r>
            <a:r>
              <a:rPr lang="cs-CZ" sz="1600" dirty="0" err="1">
                <a:hlinkClick r:id="rId10"/>
              </a:rPr>
              <a:t>clipart</a:t>
            </a:r>
            <a:r>
              <a:rPr lang="cs-CZ" sz="1600" dirty="0">
                <a:hlinkClick r:id="rId10"/>
              </a:rPr>
              <a:t>-</a:t>
            </a:r>
            <a:r>
              <a:rPr lang="cs-CZ" sz="1600" dirty="0" err="1">
                <a:hlinkClick r:id="rId10"/>
              </a:rPr>
              <a:t>black</a:t>
            </a:r>
            <a:r>
              <a:rPr lang="cs-CZ" sz="1600" dirty="0">
                <a:hlinkClick r:id="rId10"/>
              </a:rPr>
              <a:t>-</a:t>
            </a:r>
            <a:r>
              <a:rPr lang="cs-CZ" sz="1600" dirty="0" err="1">
                <a:hlinkClick r:id="rId10"/>
              </a:rPr>
              <a:t>wireless</a:t>
            </a:r>
            <a:r>
              <a:rPr lang="cs-CZ" sz="1600" dirty="0">
                <a:hlinkClick r:id="rId10"/>
              </a:rPr>
              <a:t>-</a:t>
            </a:r>
            <a:r>
              <a:rPr lang="cs-CZ" sz="1600" dirty="0" err="1">
                <a:hlinkClick r:id="rId10"/>
              </a:rPr>
              <a:t>router.html</a:t>
            </a:r>
            <a:endParaRPr lang="cs-CZ" sz="1600" dirty="0"/>
          </a:p>
          <a:p>
            <a:r>
              <a:rPr lang="cs-CZ" sz="1600" dirty="0">
                <a:hlinkClick r:id="rId11"/>
              </a:rPr>
              <a:t>http://</a:t>
            </a:r>
            <a:r>
              <a:rPr lang="cs-CZ" sz="1600" dirty="0" smtClean="0">
                <a:hlinkClick r:id="rId11"/>
              </a:rPr>
              <a:t>www.</a:t>
            </a:r>
            <a:r>
              <a:rPr lang="cs-CZ" sz="1600" dirty="0" err="1" smtClean="0">
                <a:hlinkClick r:id="rId11"/>
              </a:rPr>
              <a:t>clker.com</a:t>
            </a:r>
            <a:r>
              <a:rPr lang="cs-CZ" sz="1600" dirty="0" smtClean="0">
                <a:hlinkClick r:id="rId11"/>
              </a:rPr>
              <a:t>/</a:t>
            </a:r>
            <a:r>
              <a:rPr lang="cs-CZ" sz="1600" dirty="0" err="1" smtClean="0">
                <a:hlinkClick r:id="rId11"/>
              </a:rPr>
              <a:t>clipart</a:t>
            </a:r>
            <a:r>
              <a:rPr lang="cs-CZ" sz="1600" dirty="0" smtClean="0">
                <a:hlinkClick r:id="rId11"/>
              </a:rPr>
              <a:t>-</a:t>
            </a:r>
            <a:r>
              <a:rPr lang="cs-CZ" sz="1600" dirty="0" err="1" smtClean="0">
                <a:hlinkClick r:id="rId11"/>
              </a:rPr>
              <a:t>router.html</a:t>
            </a:r>
            <a:endParaRPr lang="cs-CZ" sz="1600" dirty="0" smtClean="0"/>
          </a:p>
          <a:p>
            <a:r>
              <a:rPr lang="cs-CZ" sz="1600" dirty="0" smtClean="0"/>
              <a:t>Snímek na pozadí: Počítačový systém </a:t>
            </a:r>
            <a:r>
              <a:rPr lang="cs-CZ" sz="1600" dirty="0" err="1" smtClean="0"/>
              <a:t>Clip</a:t>
            </a:r>
            <a:r>
              <a:rPr lang="cs-CZ" sz="1600" dirty="0" smtClean="0"/>
              <a:t> </a:t>
            </a:r>
            <a:r>
              <a:rPr lang="cs-CZ" sz="1600" dirty="0" err="1" smtClean="0"/>
              <a:t>Art</a:t>
            </a:r>
            <a:r>
              <a:rPr lang="cs-CZ" sz="1600" dirty="0" smtClean="0"/>
              <a:t> [online]. 2012 [cit. 2012-08-20]. Dostupné z: </a:t>
            </a:r>
            <a:r>
              <a:rPr lang="cs-CZ" sz="1600" dirty="0" smtClean="0">
                <a:hlinkClick r:id="rId12"/>
              </a:rPr>
              <a:t>http://www.</a:t>
            </a:r>
            <a:r>
              <a:rPr lang="cs-CZ" sz="1600" dirty="0" err="1" smtClean="0">
                <a:hlinkClick r:id="rId12"/>
              </a:rPr>
              <a:t>pdclipart.org</a:t>
            </a:r>
            <a:r>
              <a:rPr lang="cs-CZ" sz="1600" dirty="0" smtClean="0">
                <a:hlinkClick r:id="rId12"/>
              </a:rPr>
              <a:t>/</a:t>
            </a:r>
            <a:r>
              <a:rPr lang="cs-CZ" sz="1600" dirty="0" err="1" smtClean="0">
                <a:hlinkClick r:id="rId12"/>
              </a:rPr>
              <a:t>displayimage.php</a:t>
            </a:r>
            <a:r>
              <a:rPr lang="cs-CZ" sz="1600" dirty="0" smtClean="0">
                <a:hlinkClick r:id="rId12"/>
              </a:rPr>
              <a:t>?album=34&amp;</a:t>
            </a:r>
            <a:r>
              <a:rPr lang="cs-CZ" sz="1600" dirty="0" err="1" smtClean="0">
                <a:hlinkClick r:id="rId12"/>
              </a:rPr>
              <a:t>pos</a:t>
            </a:r>
            <a:r>
              <a:rPr lang="cs-CZ" sz="1600" dirty="0" smtClean="0">
                <a:hlinkClick r:id="rId12"/>
              </a:rPr>
              <a:t>=41micorsoft</a:t>
            </a:r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2"/>
          <p:cNvSpPr txBox="1">
            <a:spLocks/>
          </p:cNvSpPr>
          <p:nvPr/>
        </p:nvSpPr>
        <p:spPr>
          <a:xfrm>
            <a:off x="755650" y="620713"/>
            <a:ext cx="7772400" cy="150018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Název projektu : Objevujeme svět kolem nás</a:t>
            </a:r>
            <a:br>
              <a: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Reg. číslo projektu: CZ.1.07/1.4.00/21.2040</a:t>
            </a:r>
            <a:br>
              <a: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sah 1"/>
          <p:cNvSpPr txBox="1">
            <a:spLocks/>
          </p:cNvSpPr>
          <p:nvPr/>
        </p:nvSpPr>
        <p:spPr bwMode="auto">
          <a:xfrm>
            <a:off x="827584" y="2564904"/>
            <a:ext cx="770408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normAutofit/>
          </a:bodyPr>
          <a:lstStyle/>
          <a:p>
            <a:pPr eaLnBrk="0" fontAlgn="auto" hangingPunct="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Autor : Mgr. Zdeňka Švecová </a:t>
            </a:r>
          </a:p>
          <a:p>
            <a:pPr eaLnBrk="0" fontAlgn="auto" hangingPunct="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Období vytvoření výukového materiálu : </a:t>
            </a:r>
            <a:r>
              <a:rPr lang="cs-CZ" sz="2000" dirty="0" smtClean="0"/>
              <a:t>srpen</a:t>
            </a:r>
            <a:r>
              <a:rPr lang="cs-CZ" sz="2000" dirty="0" smtClean="0">
                <a:latin typeface="+mn-lt"/>
              </a:rPr>
              <a:t> </a:t>
            </a:r>
            <a:r>
              <a:rPr lang="cs-CZ" sz="2000" dirty="0">
                <a:latin typeface="+mn-lt"/>
              </a:rPr>
              <a:t>2012 </a:t>
            </a:r>
          </a:p>
          <a:p>
            <a:pPr eaLnBrk="0" fontAlgn="auto" hangingPunct="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Vzdělávací obor : Informatika pro 2. – 5. ročník</a:t>
            </a:r>
          </a:p>
          <a:p>
            <a:pPr eaLnBrk="0" fontAlgn="auto" hangingPunct="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Anotace : Prezentace je zaměřena na poznávání částí PC</a:t>
            </a:r>
          </a:p>
          <a:p>
            <a:pPr eaLnBrk="0" fontAlgn="auto" hangingPunct="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Očekávaný výstup :  </a:t>
            </a:r>
            <a:r>
              <a:rPr lang="cs-CZ" sz="2000" dirty="0" smtClean="0">
                <a:latin typeface="+mn-lt"/>
              </a:rPr>
              <a:t>Žáci si procvičují základní pojmy z </a:t>
            </a:r>
            <a:r>
              <a:rPr lang="cs-CZ" sz="2000" smtClean="0">
                <a:latin typeface="+mn-lt"/>
              </a:rPr>
              <a:t>oblasti hardwaru</a:t>
            </a:r>
            <a:r>
              <a:rPr lang="cs-CZ" sz="2000" dirty="0" smtClean="0">
                <a:latin typeface="+mn-lt"/>
              </a:rPr>
              <a:t>.</a:t>
            </a:r>
            <a:endParaRPr lang="cs-CZ" dirty="0">
              <a:latin typeface="+mn-lt"/>
            </a:endParaRPr>
          </a:p>
          <a:p>
            <a:pPr eaLnBrk="0" fontAlgn="auto" hangingPunct="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1331643" y="620686"/>
          <a:ext cx="7488828" cy="554461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24069"/>
                <a:gridCol w="624069"/>
                <a:gridCol w="624069"/>
                <a:gridCol w="624069"/>
                <a:gridCol w="624069"/>
                <a:gridCol w="624069"/>
                <a:gridCol w="624069"/>
                <a:gridCol w="624069"/>
                <a:gridCol w="624069"/>
                <a:gridCol w="624069"/>
                <a:gridCol w="624069"/>
                <a:gridCol w="624069"/>
              </a:tblGrid>
              <a:tr h="504056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O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I</a:t>
                      </a:r>
                      <a:endParaRPr lang="cs-CZ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T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O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R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K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L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Á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V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E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S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N</a:t>
                      </a:r>
                      <a:endParaRPr lang="cs-CZ" b="1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I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C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E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T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E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L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E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F</a:t>
                      </a:r>
                      <a:endParaRPr lang="cs-CZ" b="1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O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N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M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O</a:t>
                      </a:r>
                      <a:endParaRPr lang="cs-CZ" b="1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D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E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M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T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I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S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K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Á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R</a:t>
                      </a:r>
                      <a:endParaRPr lang="cs-CZ" b="1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N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M</a:t>
                      </a:r>
                      <a:endParaRPr lang="cs-CZ" b="1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Y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Š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T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</a:t>
                      </a:r>
                      <a:endParaRPr lang="cs-CZ" b="1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B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L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E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T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N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O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T</a:t>
                      </a:r>
                      <a:endParaRPr lang="cs-CZ" b="1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E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B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O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O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K</a:t>
                      </a:r>
                      <a:endParaRPr lang="cs-CZ" b="1" dirty="0"/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J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O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Y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S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T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I</a:t>
                      </a:r>
                      <a:endParaRPr lang="cs-CZ" b="1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C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K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M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I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K</a:t>
                      </a:r>
                      <a:endParaRPr lang="cs-CZ" b="1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R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O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F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O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N</a:t>
                      </a:r>
                      <a:endParaRPr lang="cs-CZ" b="1" dirty="0"/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F</a:t>
                      </a:r>
                      <a:endParaRPr lang="cs-CZ" b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L</a:t>
                      </a:r>
                      <a:endParaRPr lang="cs-CZ" b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</a:t>
                      </a:r>
                      <a:endParaRPr lang="cs-CZ" b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S</a:t>
                      </a:r>
                      <a:endParaRPr lang="cs-CZ" b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H</a:t>
                      </a:r>
                      <a:endParaRPr lang="cs-CZ" b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sp>
        <p:nvSpPr>
          <p:cNvPr id="3" name="Desetiúhelník 2"/>
          <p:cNvSpPr/>
          <p:nvPr/>
        </p:nvSpPr>
        <p:spPr>
          <a:xfrm>
            <a:off x="611560" y="692696"/>
            <a:ext cx="648072" cy="360040"/>
          </a:xfrm>
          <a:prstGeom prst="dec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28" name="Desetiúhelník 27"/>
          <p:cNvSpPr/>
          <p:nvPr/>
        </p:nvSpPr>
        <p:spPr>
          <a:xfrm>
            <a:off x="611560" y="1196752"/>
            <a:ext cx="648072" cy="360040"/>
          </a:xfrm>
          <a:prstGeom prst="dec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29" name="Desetiúhelník 28"/>
          <p:cNvSpPr/>
          <p:nvPr/>
        </p:nvSpPr>
        <p:spPr>
          <a:xfrm>
            <a:off x="611560" y="1700808"/>
            <a:ext cx="648072" cy="360040"/>
          </a:xfrm>
          <a:prstGeom prst="dec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30" name="Desetiúhelník 29"/>
          <p:cNvSpPr/>
          <p:nvPr/>
        </p:nvSpPr>
        <p:spPr>
          <a:xfrm>
            <a:off x="611560" y="2204864"/>
            <a:ext cx="648072" cy="360040"/>
          </a:xfrm>
          <a:prstGeom prst="dec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31" name="Desetiúhelník 30"/>
          <p:cNvSpPr/>
          <p:nvPr/>
        </p:nvSpPr>
        <p:spPr>
          <a:xfrm>
            <a:off x="611560" y="2708920"/>
            <a:ext cx="648072" cy="360040"/>
          </a:xfrm>
          <a:prstGeom prst="dec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32" name="Desetiúhelník 31"/>
          <p:cNvSpPr/>
          <p:nvPr/>
        </p:nvSpPr>
        <p:spPr>
          <a:xfrm>
            <a:off x="611560" y="3212976"/>
            <a:ext cx="648072" cy="360040"/>
          </a:xfrm>
          <a:prstGeom prst="dec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33" name="Desetiúhelník 32"/>
          <p:cNvSpPr/>
          <p:nvPr/>
        </p:nvSpPr>
        <p:spPr>
          <a:xfrm>
            <a:off x="611560" y="3717032"/>
            <a:ext cx="648072" cy="360040"/>
          </a:xfrm>
          <a:prstGeom prst="dec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FFFF00"/>
                </a:solidFill>
              </a:rPr>
              <a:t>7</a:t>
            </a:r>
          </a:p>
        </p:txBody>
      </p:sp>
      <p:sp>
        <p:nvSpPr>
          <p:cNvPr id="34" name="Desetiúhelník 33"/>
          <p:cNvSpPr/>
          <p:nvPr/>
        </p:nvSpPr>
        <p:spPr>
          <a:xfrm>
            <a:off x="611560" y="4221088"/>
            <a:ext cx="648072" cy="360040"/>
          </a:xfrm>
          <a:prstGeom prst="dec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FFFF00"/>
                </a:solidFill>
              </a:rPr>
              <a:t>8</a:t>
            </a:r>
          </a:p>
        </p:txBody>
      </p:sp>
      <p:sp>
        <p:nvSpPr>
          <p:cNvPr id="35" name="Desetiúhelník 34"/>
          <p:cNvSpPr/>
          <p:nvPr/>
        </p:nvSpPr>
        <p:spPr>
          <a:xfrm>
            <a:off x="611560" y="4725144"/>
            <a:ext cx="648072" cy="360040"/>
          </a:xfrm>
          <a:prstGeom prst="dec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FFFF00"/>
                </a:solidFill>
              </a:rPr>
              <a:t>9</a:t>
            </a:r>
          </a:p>
        </p:txBody>
      </p:sp>
      <p:sp>
        <p:nvSpPr>
          <p:cNvPr id="36" name="Desetiúhelník 35"/>
          <p:cNvSpPr/>
          <p:nvPr/>
        </p:nvSpPr>
        <p:spPr>
          <a:xfrm>
            <a:off x="611560" y="5229200"/>
            <a:ext cx="648072" cy="360040"/>
          </a:xfrm>
          <a:prstGeom prst="dec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FFFF00"/>
                </a:solidFill>
              </a:rPr>
              <a:t>10</a:t>
            </a:r>
          </a:p>
        </p:txBody>
      </p:sp>
      <p:sp>
        <p:nvSpPr>
          <p:cNvPr id="37" name="Desetiúhelník 36"/>
          <p:cNvSpPr/>
          <p:nvPr/>
        </p:nvSpPr>
        <p:spPr>
          <a:xfrm>
            <a:off x="611560" y="5733256"/>
            <a:ext cx="648072" cy="360040"/>
          </a:xfrm>
          <a:prstGeom prst="dec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FFFF00"/>
                </a:solidFill>
              </a:rPr>
              <a:t>11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323528" y="116632"/>
            <a:ext cx="1296144" cy="523220"/>
          </a:xfrm>
          <a:prstGeom prst="rect">
            <a:avLst/>
          </a:prstGeom>
          <a:gradFill flip="none" rotWithShape="1">
            <a:gsLst>
              <a:gs pos="0">
                <a:srgbClr val="0000CC">
                  <a:tint val="66000"/>
                  <a:satMod val="160000"/>
                </a:srgbClr>
              </a:gs>
              <a:gs pos="50000">
                <a:srgbClr val="0000CC">
                  <a:tint val="44500"/>
                  <a:satMod val="160000"/>
                </a:srgbClr>
              </a:gs>
              <a:gs pos="100000">
                <a:srgbClr val="0000CC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cs-CZ" sz="2400" i="1" dirty="0" smtClean="0"/>
              <a:t>Řešení</a:t>
            </a:r>
            <a:r>
              <a:rPr lang="cs-CZ" sz="2800" i="1" dirty="0" smtClean="0"/>
              <a:t>:</a:t>
            </a:r>
            <a:endParaRPr lang="cs-CZ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685800" y="1412775"/>
            <a:ext cx="7772400" cy="2187675"/>
          </a:xfrm>
          <a:prstGeom prst="round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cs-CZ" sz="6600" dirty="0" smtClean="0">
                <a:solidFill>
                  <a:srgbClr val="FFFF00"/>
                </a:solidFill>
              </a:rPr>
              <a:t>Počítač</a:t>
            </a:r>
          </a:p>
          <a:p>
            <a:pPr algn="ctr"/>
            <a:r>
              <a:rPr lang="cs-CZ" sz="6600" dirty="0" smtClean="0">
                <a:solidFill>
                  <a:srgbClr val="FFFF00"/>
                </a:solidFill>
              </a:rPr>
              <a:t> a příslušenství</a:t>
            </a:r>
            <a:endParaRPr lang="cs-CZ" sz="4800" dirty="0">
              <a:solidFill>
                <a:srgbClr val="FFFF00"/>
              </a:solidFill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prstGeom prst="round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i="1" dirty="0" smtClean="0">
                <a:solidFill>
                  <a:srgbClr val="FFFF00"/>
                </a:solidFill>
              </a:rPr>
              <a:t>křížovka</a:t>
            </a:r>
            <a:endParaRPr lang="cs-CZ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1331643" y="620686"/>
          <a:ext cx="7488828" cy="554461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24069"/>
                <a:gridCol w="624069"/>
                <a:gridCol w="624069"/>
                <a:gridCol w="624069"/>
                <a:gridCol w="624069"/>
                <a:gridCol w="624069"/>
                <a:gridCol w="624069"/>
                <a:gridCol w="624069"/>
                <a:gridCol w="624069"/>
                <a:gridCol w="624069"/>
                <a:gridCol w="624069"/>
                <a:gridCol w="624069"/>
              </a:tblGrid>
              <a:tr h="504056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sp>
        <p:nvSpPr>
          <p:cNvPr id="3" name="Desetiúhelník 2">
            <a:hlinkClick r:id="rId2" action="ppaction://hlinksldjump"/>
          </p:cNvPr>
          <p:cNvSpPr/>
          <p:nvPr/>
        </p:nvSpPr>
        <p:spPr>
          <a:xfrm>
            <a:off x="611560" y="692696"/>
            <a:ext cx="648072" cy="360040"/>
          </a:xfrm>
          <a:prstGeom prst="dec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smtClean="0">
                <a:solidFill>
                  <a:srgbClr val="FFFF00"/>
                </a:solidFill>
              </a:rPr>
              <a:t>1</a:t>
            </a:r>
            <a:endParaRPr lang="cs-CZ" b="1" dirty="0" smtClean="0">
              <a:solidFill>
                <a:srgbClr val="FFFF00"/>
              </a:solidFill>
            </a:endParaRPr>
          </a:p>
        </p:txBody>
      </p:sp>
      <p:sp>
        <p:nvSpPr>
          <p:cNvPr id="28" name="Desetiúhelník 27">
            <a:hlinkClick r:id="rId3" action="ppaction://hlinksldjump"/>
          </p:cNvPr>
          <p:cNvSpPr/>
          <p:nvPr/>
        </p:nvSpPr>
        <p:spPr>
          <a:xfrm>
            <a:off x="611560" y="1196752"/>
            <a:ext cx="648072" cy="360040"/>
          </a:xfrm>
          <a:prstGeom prst="dec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29" name="Desetiúhelník 28">
            <a:hlinkClick r:id="rId4" action="ppaction://hlinksldjump"/>
          </p:cNvPr>
          <p:cNvSpPr/>
          <p:nvPr/>
        </p:nvSpPr>
        <p:spPr>
          <a:xfrm>
            <a:off x="611560" y="1700808"/>
            <a:ext cx="648072" cy="360040"/>
          </a:xfrm>
          <a:prstGeom prst="dec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30" name="Desetiúhelník 29">
            <a:hlinkClick r:id="rId5" action="ppaction://hlinksldjump"/>
          </p:cNvPr>
          <p:cNvSpPr/>
          <p:nvPr/>
        </p:nvSpPr>
        <p:spPr>
          <a:xfrm>
            <a:off x="611560" y="2204864"/>
            <a:ext cx="648072" cy="360040"/>
          </a:xfrm>
          <a:prstGeom prst="dec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31" name="Desetiúhelník 30">
            <a:hlinkClick r:id="rId6" action="ppaction://hlinksldjump"/>
          </p:cNvPr>
          <p:cNvSpPr/>
          <p:nvPr/>
        </p:nvSpPr>
        <p:spPr>
          <a:xfrm>
            <a:off x="611560" y="2708920"/>
            <a:ext cx="648072" cy="360040"/>
          </a:xfrm>
          <a:prstGeom prst="dec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32" name="Desetiúhelník 31">
            <a:hlinkClick r:id="rId7" action="ppaction://hlinksldjump"/>
          </p:cNvPr>
          <p:cNvSpPr/>
          <p:nvPr/>
        </p:nvSpPr>
        <p:spPr>
          <a:xfrm>
            <a:off x="611560" y="3212976"/>
            <a:ext cx="648072" cy="360040"/>
          </a:xfrm>
          <a:prstGeom prst="dec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33" name="Desetiúhelník 32">
            <a:hlinkClick r:id="rId8" action="ppaction://hlinksldjump"/>
          </p:cNvPr>
          <p:cNvSpPr/>
          <p:nvPr/>
        </p:nvSpPr>
        <p:spPr>
          <a:xfrm>
            <a:off x="611560" y="3717032"/>
            <a:ext cx="648072" cy="360040"/>
          </a:xfrm>
          <a:prstGeom prst="dec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FFFF00"/>
                </a:solidFill>
              </a:rPr>
              <a:t>7</a:t>
            </a:r>
          </a:p>
        </p:txBody>
      </p:sp>
      <p:sp>
        <p:nvSpPr>
          <p:cNvPr id="34" name="Desetiúhelník 33">
            <a:hlinkClick r:id="rId9" action="ppaction://hlinksldjump"/>
          </p:cNvPr>
          <p:cNvSpPr/>
          <p:nvPr/>
        </p:nvSpPr>
        <p:spPr>
          <a:xfrm>
            <a:off x="611560" y="4221088"/>
            <a:ext cx="648072" cy="360040"/>
          </a:xfrm>
          <a:prstGeom prst="dec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FFFF00"/>
                </a:solidFill>
              </a:rPr>
              <a:t>8</a:t>
            </a:r>
          </a:p>
        </p:txBody>
      </p:sp>
      <p:sp>
        <p:nvSpPr>
          <p:cNvPr id="35" name="Desetiúhelník 34">
            <a:hlinkClick r:id="rId10" action="ppaction://hlinksldjump"/>
          </p:cNvPr>
          <p:cNvSpPr/>
          <p:nvPr/>
        </p:nvSpPr>
        <p:spPr>
          <a:xfrm>
            <a:off x="611560" y="4725144"/>
            <a:ext cx="648072" cy="360040"/>
          </a:xfrm>
          <a:prstGeom prst="dec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FFFF00"/>
                </a:solidFill>
              </a:rPr>
              <a:t>9</a:t>
            </a:r>
          </a:p>
        </p:txBody>
      </p:sp>
      <p:sp>
        <p:nvSpPr>
          <p:cNvPr id="36" name="Desetiúhelník 35">
            <a:hlinkClick r:id="rId11" action="ppaction://hlinksldjump"/>
          </p:cNvPr>
          <p:cNvSpPr/>
          <p:nvPr/>
        </p:nvSpPr>
        <p:spPr>
          <a:xfrm>
            <a:off x="611560" y="5229200"/>
            <a:ext cx="648072" cy="360040"/>
          </a:xfrm>
          <a:prstGeom prst="dec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FFFF00"/>
                </a:solidFill>
              </a:rPr>
              <a:t>10</a:t>
            </a:r>
          </a:p>
        </p:txBody>
      </p:sp>
      <p:sp>
        <p:nvSpPr>
          <p:cNvPr id="37" name="Desetiúhelník 36">
            <a:hlinkClick r:id="rId12" action="ppaction://hlinksldjump"/>
          </p:cNvPr>
          <p:cNvSpPr/>
          <p:nvPr/>
        </p:nvSpPr>
        <p:spPr>
          <a:xfrm>
            <a:off x="611560" y="5733256"/>
            <a:ext cx="648072" cy="360040"/>
          </a:xfrm>
          <a:prstGeom prst="dec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FFFF00"/>
                </a:solidFill>
              </a:rPr>
              <a:t>11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323528" y="116632"/>
            <a:ext cx="3312368" cy="523220"/>
          </a:xfrm>
          <a:prstGeom prst="rect">
            <a:avLst/>
          </a:prstGeom>
          <a:gradFill flip="none" rotWithShape="1">
            <a:gsLst>
              <a:gs pos="0">
                <a:srgbClr val="0000CC">
                  <a:tint val="66000"/>
                  <a:satMod val="160000"/>
                </a:srgbClr>
              </a:gs>
              <a:gs pos="50000">
                <a:srgbClr val="0000CC">
                  <a:tint val="44500"/>
                  <a:satMod val="160000"/>
                </a:srgbClr>
              </a:gs>
              <a:gs pos="100000">
                <a:srgbClr val="0000CC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Obor lidské činnosti:</a:t>
            </a:r>
            <a:endParaRPr lang="cs-CZ" sz="2800" dirty="0"/>
          </a:p>
        </p:txBody>
      </p:sp>
      <p:sp>
        <p:nvSpPr>
          <p:cNvPr id="19" name="TextovéPole 18">
            <a:hlinkClick r:id="rId13" action="ppaction://hlinksldjump" highlightClick="1"/>
          </p:cNvPr>
          <p:cNvSpPr txBox="1"/>
          <p:nvPr/>
        </p:nvSpPr>
        <p:spPr>
          <a:xfrm>
            <a:off x="8316416" y="623731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00"/>
                </a:solidFill>
                <a:sym typeface="Wingdings"/>
              </a:rPr>
              <a:t></a:t>
            </a:r>
            <a:endParaRPr lang="cs-CZ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ikony,monitory,monitory s plochou obrazovkou,počítače,počítačové monitory,technologie,výpoč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077098"/>
            <a:ext cx="1872208" cy="1872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esetiúhelník 1"/>
          <p:cNvSpPr/>
          <p:nvPr/>
        </p:nvSpPr>
        <p:spPr>
          <a:xfrm>
            <a:off x="611560" y="692696"/>
            <a:ext cx="648072" cy="360040"/>
          </a:xfrm>
          <a:prstGeom prst="dec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763688" y="836712"/>
            <a:ext cx="6336704" cy="2308324"/>
          </a:xfrm>
          <a:prstGeom prst="rect">
            <a:avLst/>
          </a:prstGeom>
          <a:gradFill flip="none" rotWithShape="1">
            <a:gsLst>
              <a:gs pos="0">
                <a:srgbClr val="0000CC">
                  <a:tint val="66000"/>
                  <a:satMod val="160000"/>
                </a:srgbClr>
              </a:gs>
              <a:gs pos="50000">
                <a:srgbClr val="0000CC">
                  <a:tint val="44500"/>
                  <a:satMod val="160000"/>
                </a:srgbClr>
              </a:gs>
              <a:gs pos="100000">
                <a:srgbClr val="0000CC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cs-CZ" sz="4800" dirty="0"/>
              <a:t>Z</a:t>
            </a:r>
            <a:r>
              <a:rPr lang="cs-CZ" sz="4800" dirty="0" smtClean="0"/>
              <a:t>ařízení, které zobrazuje</a:t>
            </a:r>
          </a:p>
          <a:p>
            <a:r>
              <a:rPr lang="cs-CZ" sz="4800" dirty="0" smtClean="0"/>
              <a:t>informace přijaté </a:t>
            </a:r>
          </a:p>
          <a:p>
            <a:r>
              <a:rPr lang="cs-CZ" sz="4800" dirty="0" smtClean="0"/>
              <a:t>z počítače.</a:t>
            </a:r>
            <a:endParaRPr lang="cs-CZ" sz="4800" dirty="0"/>
          </a:p>
        </p:txBody>
      </p:sp>
      <p:sp>
        <p:nvSpPr>
          <p:cNvPr id="6" name="Zaoblený obdélník 5"/>
          <p:cNvSpPr/>
          <p:nvPr/>
        </p:nvSpPr>
        <p:spPr>
          <a:xfrm>
            <a:off x="4788024" y="3789040"/>
            <a:ext cx="3024336" cy="2304256"/>
          </a:xfrm>
          <a:prstGeom prst="round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cs-CZ" sz="1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Popisek se šipkou doleva 6">
            <a:hlinkClick r:id="rId4" action="ppaction://hlinksldjump"/>
          </p:cNvPr>
          <p:cNvSpPr/>
          <p:nvPr/>
        </p:nvSpPr>
        <p:spPr>
          <a:xfrm>
            <a:off x="0" y="5417840"/>
            <a:ext cx="2160240" cy="1440160"/>
          </a:xfrm>
          <a:prstGeom prst="leftArrowCallou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zpět na křížovku</a:t>
            </a:r>
            <a:endParaRPr lang="cs-CZ" dirty="0">
              <a:ln w="1800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ttp://upload.wikimedia.org/wikipedia/commons/2/2a/Keyboard_de_kyr_R7309238_w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004048" y="4149080"/>
            <a:ext cx="2701504" cy="1466024"/>
          </a:xfrm>
          <a:prstGeom prst="rect">
            <a:avLst/>
          </a:prstGeom>
          <a:noFill/>
        </p:spPr>
      </p:pic>
      <p:sp>
        <p:nvSpPr>
          <p:cNvPr id="2" name="Desetiúhelník 1"/>
          <p:cNvSpPr/>
          <p:nvPr/>
        </p:nvSpPr>
        <p:spPr>
          <a:xfrm>
            <a:off x="611560" y="692696"/>
            <a:ext cx="648072" cy="360040"/>
          </a:xfrm>
          <a:prstGeom prst="dec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763688" y="836712"/>
            <a:ext cx="6336704" cy="1569660"/>
          </a:xfrm>
          <a:prstGeom prst="rect">
            <a:avLst/>
          </a:prstGeom>
          <a:gradFill flip="none" rotWithShape="1">
            <a:gsLst>
              <a:gs pos="0">
                <a:srgbClr val="0000CC">
                  <a:tint val="66000"/>
                  <a:satMod val="160000"/>
                </a:srgbClr>
              </a:gs>
              <a:gs pos="50000">
                <a:srgbClr val="0000CC">
                  <a:tint val="44500"/>
                  <a:satMod val="160000"/>
                </a:srgbClr>
              </a:gs>
              <a:gs pos="100000">
                <a:srgbClr val="0000CC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cs-CZ" sz="4800" dirty="0"/>
              <a:t>Z</a:t>
            </a:r>
            <a:r>
              <a:rPr lang="cs-CZ" sz="4800" dirty="0" smtClean="0"/>
              <a:t>ařízení, které umožňuje ruční vstup informací. 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4788024" y="3789040"/>
            <a:ext cx="3024336" cy="2304256"/>
          </a:xfrm>
          <a:prstGeom prst="round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cs-CZ" sz="1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Popisek se šipkou doleva 6">
            <a:hlinkClick r:id="rId4" action="ppaction://hlinksldjump"/>
          </p:cNvPr>
          <p:cNvSpPr/>
          <p:nvPr/>
        </p:nvSpPr>
        <p:spPr>
          <a:xfrm>
            <a:off x="0" y="5417840"/>
            <a:ext cx="2160240" cy="1440160"/>
          </a:xfrm>
          <a:prstGeom prst="leftArrowCallou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zpět na křížovku </a:t>
            </a:r>
            <a:endParaRPr lang="cs-CZ" dirty="0">
              <a:ln w="1800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C:\Users\mamka.DOMA\AppData\Local\Microsoft\Windows\Temporary Internet Files\Content.IE5\4NC1V0EM\MCj0439798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293096"/>
            <a:ext cx="201622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esetiúhelník 1"/>
          <p:cNvSpPr/>
          <p:nvPr/>
        </p:nvSpPr>
        <p:spPr>
          <a:xfrm>
            <a:off x="611560" y="692696"/>
            <a:ext cx="648072" cy="360040"/>
          </a:xfrm>
          <a:prstGeom prst="dec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FFFF00"/>
                </a:solidFill>
              </a:rPr>
              <a:t>3</a:t>
            </a:r>
            <a:endParaRPr lang="cs-CZ" b="1" dirty="0" smtClean="0">
              <a:solidFill>
                <a:srgbClr val="FFFF00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5004048" y="4149080"/>
            <a:ext cx="3024336" cy="2304256"/>
          </a:xfrm>
          <a:prstGeom prst="round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cs-CZ" sz="1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Popisek se šipkou doleva 6">
            <a:hlinkClick r:id="rId4" action="ppaction://hlinksldjump"/>
          </p:cNvPr>
          <p:cNvSpPr/>
          <p:nvPr/>
        </p:nvSpPr>
        <p:spPr>
          <a:xfrm>
            <a:off x="0" y="5417840"/>
            <a:ext cx="2160240" cy="1440160"/>
          </a:xfrm>
          <a:prstGeom prst="leftArrowCallou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zpět na křížovku </a:t>
            </a:r>
            <a:endParaRPr lang="cs-CZ" dirty="0">
              <a:ln w="1800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691680" y="620688"/>
            <a:ext cx="6336704" cy="3477875"/>
          </a:xfrm>
          <a:prstGeom prst="rect">
            <a:avLst/>
          </a:prstGeom>
          <a:gradFill flip="none" rotWithShape="1">
            <a:gsLst>
              <a:gs pos="0">
                <a:srgbClr val="0000CC">
                  <a:tint val="66000"/>
                  <a:satMod val="160000"/>
                </a:srgbClr>
              </a:gs>
              <a:gs pos="50000">
                <a:srgbClr val="0000CC">
                  <a:tint val="44500"/>
                  <a:satMod val="160000"/>
                </a:srgbClr>
              </a:gs>
              <a:gs pos="100000">
                <a:srgbClr val="0000CC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cs-CZ" sz="4400" dirty="0"/>
              <a:t>Z</a:t>
            </a:r>
            <a:r>
              <a:rPr lang="cs-CZ" sz="4400" dirty="0" smtClean="0"/>
              <a:t>ařízení, které umožňuje přijímat hlasové hovory, textové zprávy – SMS, obrázky – MMS mezi ostatními účastníky.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 descr="Černý bezdrátový router klipartů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933056"/>
            <a:ext cx="2088232" cy="1844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esetiúhelník 1"/>
          <p:cNvSpPr/>
          <p:nvPr/>
        </p:nvSpPr>
        <p:spPr>
          <a:xfrm>
            <a:off x="611560" y="692696"/>
            <a:ext cx="648072" cy="360040"/>
          </a:xfrm>
          <a:prstGeom prst="dec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763688" y="836712"/>
            <a:ext cx="6336704" cy="1569660"/>
          </a:xfrm>
          <a:prstGeom prst="rect">
            <a:avLst/>
          </a:prstGeom>
          <a:gradFill flip="none" rotWithShape="1">
            <a:gsLst>
              <a:gs pos="0">
                <a:srgbClr val="0000CC">
                  <a:tint val="66000"/>
                  <a:satMod val="160000"/>
                </a:srgbClr>
              </a:gs>
              <a:gs pos="50000">
                <a:srgbClr val="0000CC">
                  <a:tint val="44500"/>
                  <a:satMod val="160000"/>
                </a:srgbClr>
              </a:gs>
              <a:gs pos="100000">
                <a:srgbClr val="0000CC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Zařízení pro přenos signálu - internetu. </a:t>
            </a:r>
            <a:endParaRPr lang="cs-CZ" sz="4800" dirty="0"/>
          </a:p>
        </p:txBody>
      </p:sp>
      <p:sp>
        <p:nvSpPr>
          <p:cNvPr id="6" name="Zaoblený obdélník 5"/>
          <p:cNvSpPr/>
          <p:nvPr/>
        </p:nvSpPr>
        <p:spPr>
          <a:xfrm>
            <a:off x="4788024" y="3789040"/>
            <a:ext cx="3024336" cy="2304256"/>
          </a:xfrm>
          <a:prstGeom prst="round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cs-CZ" sz="1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Popisek se šipkou doleva 6">
            <a:hlinkClick r:id="rId4" action="ppaction://hlinksldjump"/>
          </p:cNvPr>
          <p:cNvSpPr/>
          <p:nvPr/>
        </p:nvSpPr>
        <p:spPr>
          <a:xfrm>
            <a:off x="0" y="5417840"/>
            <a:ext cx="2160240" cy="1440160"/>
          </a:xfrm>
          <a:prstGeom prst="leftArrowCallou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zpět na křížovku </a:t>
            </a:r>
            <a:endParaRPr lang="cs-CZ" dirty="0">
              <a:ln w="1800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C:\Users\Zdeňka\AppData\Local\Microsoft\Windows\Temporary Internet Files\Content.IE5\WY0KJ254\MP90040214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933056"/>
            <a:ext cx="2304256" cy="1955957"/>
          </a:xfrm>
          <a:prstGeom prst="rect">
            <a:avLst/>
          </a:prstGeom>
          <a:noFill/>
        </p:spPr>
      </p:pic>
      <p:sp>
        <p:nvSpPr>
          <p:cNvPr id="2" name="Desetiúhelník 1"/>
          <p:cNvSpPr/>
          <p:nvPr/>
        </p:nvSpPr>
        <p:spPr>
          <a:xfrm>
            <a:off x="611560" y="692696"/>
            <a:ext cx="648072" cy="360040"/>
          </a:xfrm>
          <a:prstGeom prst="dec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763688" y="836712"/>
            <a:ext cx="6336704" cy="3046988"/>
          </a:xfrm>
          <a:prstGeom prst="rect">
            <a:avLst/>
          </a:prstGeom>
          <a:gradFill flip="none" rotWithShape="1">
            <a:gsLst>
              <a:gs pos="0">
                <a:srgbClr val="0000CC">
                  <a:tint val="66000"/>
                  <a:satMod val="160000"/>
                </a:srgbClr>
              </a:gs>
              <a:gs pos="50000">
                <a:srgbClr val="0000CC">
                  <a:tint val="44500"/>
                  <a:satMod val="160000"/>
                </a:srgbClr>
              </a:gs>
              <a:gs pos="100000">
                <a:srgbClr val="0000CC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cs-CZ" sz="4800" dirty="0"/>
              <a:t>Z</a:t>
            </a:r>
            <a:r>
              <a:rPr lang="cs-CZ" sz="4800" dirty="0" smtClean="0"/>
              <a:t>ařízení, pomocí kterého se dají informace uložené v počítači vytisknout na papír. </a:t>
            </a:r>
            <a:endParaRPr lang="cs-CZ" sz="4800" dirty="0"/>
          </a:p>
        </p:txBody>
      </p:sp>
      <p:sp>
        <p:nvSpPr>
          <p:cNvPr id="6" name="Zaoblený obdélník 5"/>
          <p:cNvSpPr/>
          <p:nvPr/>
        </p:nvSpPr>
        <p:spPr>
          <a:xfrm>
            <a:off x="4788024" y="3789040"/>
            <a:ext cx="3024336" cy="2304256"/>
          </a:xfrm>
          <a:prstGeom prst="round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cs-CZ" sz="1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Popisek se šipkou doleva 6">
            <a:hlinkClick r:id="rId4" action="ppaction://hlinksldjump"/>
          </p:cNvPr>
          <p:cNvSpPr/>
          <p:nvPr/>
        </p:nvSpPr>
        <p:spPr>
          <a:xfrm>
            <a:off x="0" y="5417840"/>
            <a:ext cx="2160240" cy="1440160"/>
          </a:xfrm>
          <a:prstGeom prst="leftArrowCallou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zpět na křížovku </a:t>
            </a:r>
            <a:endParaRPr lang="cs-CZ" dirty="0">
              <a:ln w="1800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oubor: Acer optická myš Mini-N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004048" y="4005064"/>
            <a:ext cx="2520280" cy="1890210"/>
          </a:xfrm>
          <a:prstGeom prst="rect">
            <a:avLst/>
          </a:prstGeom>
          <a:noFill/>
        </p:spPr>
      </p:pic>
      <p:sp>
        <p:nvSpPr>
          <p:cNvPr id="2" name="Desetiúhelník 1"/>
          <p:cNvSpPr/>
          <p:nvPr/>
        </p:nvSpPr>
        <p:spPr>
          <a:xfrm>
            <a:off x="611560" y="692696"/>
            <a:ext cx="648072" cy="360040"/>
          </a:xfrm>
          <a:prstGeom prst="dec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763688" y="836712"/>
            <a:ext cx="6336704" cy="3046988"/>
          </a:xfrm>
          <a:prstGeom prst="rect">
            <a:avLst/>
          </a:prstGeom>
          <a:gradFill flip="none" rotWithShape="1">
            <a:gsLst>
              <a:gs pos="0">
                <a:srgbClr val="0000CC">
                  <a:tint val="66000"/>
                  <a:satMod val="160000"/>
                </a:srgbClr>
              </a:gs>
              <a:gs pos="50000">
                <a:srgbClr val="0000CC">
                  <a:tint val="44500"/>
                  <a:satMod val="160000"/>
                </a:srgbClr>
              </a:gs>
              <a:gs pos="100000">
                <a:srgbClr val="0000CC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Je to polohový ovladač počítače. Jeho pomocí ovládáme programy rychleji než klávesnicí.</a:t>
            </a:r>
            <a:endParaRPr lang="cs-CZ" sz="4800" dirty="0"/>
          </a:p>
        </p:txBody>
      </p:sp>
      <p:sp>
        <p:nvSpPr>
          <p:cNvPr id="6" name="Zaoblený obdélník 5"/>
          <p:cNvSpPr/>
          <p:nvPr/>
        </p:nvSpPr>
        <p:spPr>
          <a:xfrm>
            <a:off x="4788024" y="3789040"/>
            <a:ext cx="3024336" cy="2304256"/>
          </a:xfrm>
          <a:prstGeom prst="round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cs-CZ" sz="1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Popisek se šipkou doleva 6">
            <a:hlinkClick r:id="rId4" action="ppaction://hlinksldjump"/>
          </p:cNvPr>
          <p:cNvSpPr/>
          <p:nvPr/>
        </p:nvSpPr>
        <p:spPr>
          <a:xfrm>
            <a:off x="0" y="5417840"/>
            <a:ext cx="2160240" cy="1440160"/>
          </a:xfrm>
          <a:prstGeom prst="leftArrowCallou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zpět na křížovku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559</Words>
  <Application>Microsoft Office PowerPoint</Application>
  <PresentationFormat>Předvádění na obrazovce (4:3)</PresentationFormat>
  <Paragraphs>198</Paragraphs>
  <Slides>18</Slides>
  <Notes>11</Notes>
  <HiddenSlides>0</HiddenSlides>
  <MMClips>1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18</vt:i4>
      </vt:variant>
    </vt:vector>
  </HeadingPairs>
  <TitlesOfParts>
    <vt:vector size="20" baseType="lpstr">
      <vt:lpstr>Motiv sady Office</vt:lpstr>
      <vt:lpstr>1_Motiv sady Office</vt:lpstr>
      <vt:lpstr>Snímek 1</vt:lpstr>
      <vt:lpstr>Počítač  a příslušenství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Počítač  a příslušenství</dc:title>
  <dc:creator>Zdeňka Švecová</dc:creator>
  <cp:lastModifiedBy>Zdeňka</cp:lastModifiedBy>
  <cp:revision>61</cp:revision>
  <dcterms:created xsi:type="dcterms:W3CDTF">2012-08-20T16:35:55Z</dcterms:created>
  <dcterms:modified xsi:type="dcterms:W3CDTF">2013-06-08T20:10:12Z</dcterms:modified>
</cp:coreProperties>
</file>