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9" r:id="rId2"/>
  </p:sldMasterIdLst>
  <p:notesMasterIdLst>
    <p:notesMasterId r:id="rId35"/>
  </p:notesMasterIdLst>
  <p:handoutMasterIdLst>
    <p:handoutMasterId r:id="rId36"/>
  </p:handoutMasterIdLst>
  <p:sldIdLst>
    <p:sldId id="294" r:id="rId3"/>
    <p:sldId id="256" r:id="rId4"/>
    <p:sldId id="269" r:id="rId5"/>
    <p:sldId id="270" r:id="rId6"/>
    <p:sldId id="271" r:id="rId7"/>
    <p:sldId id="272" r:id="rId8"/>
    <p:sldId id="273" r:id="rId9"/>
    <p:sldId id="280" r:id="rId10"/>
    <p:sldId id="293" r:id="rId11"/>
    <p:sldId id="292" r:id="rId12"/>
    <p:sldId id="274" r:id="rId13"/>
    <p:sldId id="275" r:id="rId14"/>
    <p:sldId id="276" r:id="rId15"/>
    <p:sldId id="265" r:id="rId16"/>
    <p:sldId id="288" r:id="rId17"/>
    <p:sldId id="289" r:id="rId18"/>
    <p:sldId id="258" r:id="rId19"/>
    <p:sldId id="259" r:id="rId20"/>
    <p:sldId id="260" r:id="rId21"/>
    <p:sldId id="291" r:id="rId22"/>
    <p:sldId id="261" r:id="rId23"/>
    <p:sldId id="277" r:id="rId24"/>
    <p:sldId id="263" r:id="rId25"/>
    <p:sldId id="278" r:id="rId26"/>
    <p:sldId id="279" r:id="rId27"/>
    <p:sldId id="281" r:id="rId28"/>
    <p:sldId id="282" r:id="rId29"/>
    <p:sldId id="283" r:id="rId30"/>
    <p:sldId id="284" r:id="rId31"/>
    <p:sldId id="290" r:id="rId32"/>
    <p:sldId id="287" r:id="rId33"/>
    <p:sldId id="286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700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61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805038-7A44-46E3-8A40-6840C57C0AA2}" type="datetimeFigureOut">
              <a:rPr lang="cs-CZ"/>
              <a:pPr>
                <a:defRPr/>
              </a:pPr>
              <a:t>8.6.2013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8F8AC6-3CA5-4F98-8EA6-DBCE2A1C0C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4452B6-FB50-4B62-BB4A-6FEF6207BC54}" type="datetimeFigureOut">
              <a:rPr lang="cs-CZ"/>
              <a:pPr>
                <a:defRPr/>
              </a:pPr>
              <a:t>8.6.2013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8936AC-7B96-4973-889F-7AF9543552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iling_projector_01.JP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mart_Board_in_a_classroom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eyboard_de_kyr_R7309238_wp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cer_optical_mouse_Mini-N5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74179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49353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904&amp;picture=studio-mikrofo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clipart.org/displayimage.php?album=search&amp;cat=0&amp;pos=0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clipart.org/displayimage.php?album=search&amp;cat=0&amp;pos=12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black-wireless-router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router.html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ogitech-usb-speakers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udio-Technica_ATH-A500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Klipart </a:t>
            </a: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5D9EB1-830E-44A4-86AB-9CEC97A921AB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klipart</a:t>
            </a:r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B6930F-6416-4A78-BBE0-41444BDA89B5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hlinkClick r:id="rId3"/>
              </a:rPr>
              <a:t>http://commons.wikimedia.org/wiki/File:Ceiling_projector_01.JPG</a:t>
            </a:r>
            <a:endParaRPr 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1A0424-7875-4983-BB39-11C2643A386B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hlinkClick r:id="rId3"/>
              </a:rPr>
              <a:t>http://commons.wikimedia.org/wiki/File:Smart_Board_in_a_classroom.jpg</a:t>
            </a:r>
            <a:endParaRPr lang="cs-CZ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CA034D-913F-4141-846C-968E3D3141F0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>
                <a:hlinkClick r:id="rId3"/>
              </a:rPr>
              <a:t>http://commons.wikimedia.org/wiki/File:Keyboard_de_kyr_R7309238_wp.jpg</a:t>
            </a:r>
            <a:endParaRPr 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726CBB-0463-46F0-BDF2-DAD2613F29DF}" type="slidenum">
              <a:rPr lang="cs-CZ" smtClean="0"/>
              <a:pPr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hlinkClick r:id="rId3"/>
              </a:rPr>
              <a:t>http://commons.wikimedia.org/wiki/File:Acer_optical_mouse_Mini-N5.jpg</a:t>
            </a:r>
            <a:endParaRPr 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FDA60-788F-470E-A3D6-663AD7753A83}" type="slidenum">
              <a:rPr lang="cs-CZ" smtClean="0"/>
              <a:pPr/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klipart</a:t>
            </a:r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62D478-31AE-4DC2-A511-B4FBB2B809CE}" type="slidenum">
              <a:rPr lang="cs-CZ" smtClean="0"/>
              <a:pPr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klipart</a:t>
            </a:r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46D771-800C-464A-8EBD-BF85E134D565}" type="slidenum">
              <a:rPr lang="cs-CZ" smtClean="0"/>
              <a:pPr/>
              <a:t>20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hlinkClick r:id="rId3"/>
              </a:rPr>
              <a:t>http://www.clker.com/clipart-74179.html</a:t>
            </a:r>
            <a:endParaRPr lang="cs-CZ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1ECCD5-EEAE-4D8E-AE48-7D1647F0CB2A}" type="slidenum">
              <a:rPr lang="cs-CZ" smtClean="0"/>
              <a:pPr/>
              <a:t>21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hlinkClick r:id="rId3"/>
              </a:rPr>
              <a:t>http://www.clker.com/clipart-49353.html</a:t>
            </a:r>
            <a:endParaRPr lang="cs-CZ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89B4CB-6A41-41BD-98BC-450196095B6D}" type="slidenum">
              <a:rPr lang="cs-CZ" smtClean="0"/>
              <a:pPr/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hlinkClick r:id="rId3"/>
              </a:rPr>
              <a:t>http://www.publicdomainpictures.net/view-image.php?image=2904&amp;picture=studio-mikrofon</a:t>
            </a:r>
            <a:endParaRPr lang="cs-CZ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ED69E0-40F5-4653-99E3-29C66AD6EB04}" type="slidenum">
              <a:rPr lang="cs-CZ" smtClean="0"/>
              <a:pPr/>
              <a:t>23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Klipart </a:t>
            </a:r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128A9E-4767-4F82-99D5-06E229681B80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hlinkClick r:id="rId3"/>
              </a:rPr>
              <a:t>http://www.pdclipart.org/displayimage.php?album=search&amp;cat=0&amp;pos=0</a:t>
            </a:r>
            <a:endParaRPr lang="cs-CZ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579BCB-DB04-48FB-B63A-8FD781EA1764}" type="slidenum">
              <a:rPr lang="cs-CZ" smtClean="0"/>
              <a:pPr/>
              <a:t>24</a:t>
            </a:fld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hlinkClick r:id="rId3"/>
              </a:rPr>
              <a:t>http://www.pdclipart.org/displayimage.php?album=search&amp;cat=0&amp;pos=12</a:t>
            </a:r>
            <a:endParaRPr lang="cs-CZ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E2A051-1A44-43F5-B3F0-B293B5145CA5}" type="slidenum">
              <a:rPr lang="cs-CZ" smtClean="0"/>
              <a:pPr/>
              <a:t>25</a:t>
            </a:fld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klipart</a:t>
            </a:r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600172-3B1A-4CB8-A8DC-8BE12AB889A2}" type="slidenum">
              <a:rPr lang="cs-CZ" smtClean="0"/>
              <a:pPr/>
              <a:t>26</a:t>
            </a:fld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klipart</a:t>
            </a:r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2B1E41-38DD-4D24-8FB5-962BEE8BFFCA}" type="slidenum">
              <a:rPr lang="cs-CZ" smtClean="0"/>
              <a:pPr/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hlinkClick r:id="rId3"/>
              </a:rPr>
              <a:t>http://www.clker.com/clipart-black-wireless-router.html</a:t>
            </a:r>
            <a:endParaRPr 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2D8E1E-910B-49B2-A4C8-ED5BC4627CC1}" type="slidenum">
              <a:rPr lang="cs-CZ" smtClean="0"/>
              <a:pPr/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hlinkClick r:id="rId3"/>
              </a:rPr>
              <a:t>http://www.clker.com/clipart-router.html</a:t>
            </a:r>
            <a:r>
              <a:rPr lang="cs-CZ" smtClean="0"/>
              <a:t>, klipart</a:t>
            </a:r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82FF9D-7437-435F-B3B4-5BF21D1E365A}" type="slidenum">
              <a:rPr lang="cs-CZ" smtClean="0"/>
              <a:pPr/>
              <a:t>29</a:t>
            </a:fld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Klipart</a:t>
            </a:r>
          </a:p>
          <a:p>
            <a:endParaRPr lang="cs-CZ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25E44E-3B72-4FCB-90A2-4C0BC7EF9EE9}" type="slidenum">
              <a:rPr lang="cs-CZ" smtClean="0"/>
              <a:pPr/>
              <a:t>30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klipart</a:t>
            </a:r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ADD248-0A25-442A-8C1E-6D67D0436F74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Klipart</a:t>
            </a:r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26372B-0747-472E-AF82-DF6C124B44EF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klipart</a:t>
            </a: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059AA1-6025-44E8-806E-AE36C97C7D3B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Klipart</a:t>
            </a:r>
          </a:p>
          <a:p>
            <a:endParaRPr lang="cs-CZ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5BE0DC-5FCD-4B60-95F9-A048E38D41D4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klipart</a:t>
            </a: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70350A-0E40-4EA5-A068-8D85FFEE8391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hlinkClick r:id="rId3"/>
              </a:rPr>
              <a:t>http://commons.wikimedia.org/wiki/File:Logitech-usb-speakers.jpg</a:t>
            </a:r>
            <a:endParaRPr lang="cs-CZ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C5931F-2325-4756-ACC7-F4AF378B5DD1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hlinkClick r:id="rId3"/>
              </a:rPr>
              <a:t>http://commons.wikimedia.org/wiki/File:Audio-Technica_ATH-A500.jpg</a:t>
            </a:r>
            <a:endParaRPr 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019C1A-9572-4490-B50F-CD06C7BA4D96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9AC7-08CB-4F9A-8980-2EA292F498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652D-5A49-4823-B6A6-C2C792A5D9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5FC8-73F3-47FE-9A34-F1C03B35BB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7E07-319B-4F09-864C-8AC26DEE16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cs-CZ" noProof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C00BB-D9EA-4623-92A5-6686BA6A20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49B4-A841-4F50-BE8D-A7D09303B659}" type="datetimeFigureOut">
              <a:rPr lang="cs-CZ"/>
              <a:pPr>
                <a:defRPr/>
              </a:pPr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65EB-D8D6-416B-BD30-53358784B8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5ED90-39F6-4ABB-87DA-85FE71D5E30A}" type="datetimeFigureOut">
              <a:rPr lang="cs-CZ"/>
              <a:pPr>
                <a:defRPr/>
              </a:pPr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5656-32A7-4588-AC02-A9881E2EB5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F4CB-BB8C-4F7E-93BF-A14DA727C9D6}" type="datetimeFigureOut">
              <a:rPr lang="cs-CZ"/>
              <a:pPr>
                <a:defRPr/>
              </a:pPr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F5F95-53FF-451F-8CB3-898F8FC956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959C-E857-42F7-AAB7-E21C27630DAA}" type="datetimeFigureOut">
              <a:rPr lang="cs-CZ"/>
              <a:pPr>
                <a:defRPr/>
              </a:pPr>
              <a:t>8.6.2013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DE24B-EB0F-4142-870F-A14B3E5F11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A070-DDB8-4FD6-8FA5-318B01384702}" type="datetimeFigureOut">
              <a:rPr lang="cs-CZ"/>
              <a:pPr>
                <a:defRPr/>
              </a:pPr>
              <a:t>8.6.2013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28FC7-8EF4-4D88-BFFF-C0F5DC768F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B4091-E7B9-443E-9526-C2D6E4F88067}" type="datetimeFigureOut">
              <a:rPr lang="cs-CZ"/>
              <a:pPr>
                <a:defRPr/>
              </a:pPr>
              <a:t>8.6.2013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50B7-9CE9-4FD7-B80F-6C354135B2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636A8-4C34-47F2-835A-6A6A2394BC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2DDE-C008-465C-9C46-E28650162EA7}" type="datetimeFigureOut">
              <a:rPr lang="cs-CZ"/>
              <a:pPr>
                <a:defRPr/>
              </a:pPr>
              <a:t>8.6.2013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C8A07-9727-4F8A-A3E3-439C320892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DCD8-F8EB-49AA-917A-E445B4655F1F}" type="datetimeFigureOut">
              <a:rPr lang="cs-CZ"/>
              <a:pPr>
                <a:defRPr/>
              </a:pPr>
              <a:t>8.6.2013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48D0-FA02-4957-95F5-D03094374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13526-BD5E-46F5-9D4E-67DAFDEEBF78}" type="datetimeFigureOut">
              <a:rPr lang="cs-CZ"/>
              <a:pPr>
                <a:defRPr/>
              </a:pPr>
              <a:t>8.6.2013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43CF-BDF7-4D49-B515-D68F6FC98C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7ADE-A6FF-43FF-A834-C8DC44B0B277}" type="datetimeFigureOut">
              <a:rPr lang="cs-CZ"/>
              <a:pPr>
                <a:defRPr/>
              </a:pPr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8801-CC90-4C96-94AC-7887A2ECDD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2A8F-6165-4D0F-9D4C-19675EE0E449}" type="datetimeFigureOut">
              <a:rPr lang="cs-CZ"/>
              <a:pPr>
                <a:defRPr/>
              </a:pPr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0C24-DCA9-46EC-8A08-E097E41058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45CD7-DC68-45DF-BDEA-33F905AEA2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1D573-A6AA-4FDF-A8D7-165CC6ED8E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9C80-DBAF-4B4D-AE03-E8E5FC0C09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B85B-D77D-4A50-9AD9-DE74BB733F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60578-D706-4FFB-85C5-CA3BB76E85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F1CB-30EC-402A-A32B-8317E4E821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CA884-A5F8-4CBD-973F-0CAA920319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1AEB1F-6A37-4935-AEC2-2CFBD83CC6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909" r:id="rId12"/>
    <p:sldLayoutId id="2147483910" r:id="rId13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BBB586-46CE-4765-815B-F58C7DC968CF}" type="datetimeFigureOut">
              <a:rPr lang="cs-CZ"/>
              <a:pPr>
                <a:defRPr/>
              </a:pPr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665E77-A1F2-4080-ACA7-773C100196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domainpictures.net/view-image.php?image=2904&amp;picture=studio-mikrofon" TargetMode="External"/><Relationship Id="rId13" Type="http://schemas.openxmlformats.org/officeDocument/2006/relationships/hyperlink" Target="http://www.clker.com/clipart-black-wireless-router.html" TargetMode="External"/><Relationship Id="rId3" Type="http://schemas.openxmlformats.org/officeDocument/2006/relationships/hyperlink" Target="http://commons.wikimedia.org/wiki/File:Audio-Technica_ATH-A500.jpg" TargetMode="External"/><Relationship Id="rId7" Type="http://schemas.openxmlformats.org/officeDocument/2006/relationships/hyperlink" Target="http://commons.wikimedia.org/wiki/File:Acer_optical_mouse_Mini-N5.jpg" TargetMode="External"/><Relationship Id="rId12" Type="http://schemas.openxmlformats.org/officeDocument/2006/relationships/hyperlink" Target="http://www.clker.com/clipart-49353.html" TargetMode="External"/><Relationship Id="rId2" Type="http://schemas.openxmlformats.org/officeDocument/2006/relationships/hyperlink" Target="http://commons.wikimedia.org/wiki/File:Logitech-usb-speakers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mmons.wikimedia.org/wiki/File:Keyboard_de_kyr_R7309238_wp.jpg" TargetMode="External"/><Relationship Id="rId11" Type="http://schemas.openxmlformats.org/officeDocument/2006/relationships/hyperlink" Target="http://www.clker.com/clipart-74179.html" TargetMode="External"/><Relationship Id="rId5" Type="http://schemas.openxmlformats.org/officeDocument/2006/relationships/hyperlink" Target="http://commons.wikimedia.org/wiki/File:Smart_Board_in_a_classroom.jpg" TargetMode="External"/><Relationship Id="rId10" Type="http://schemas.openxmlformats.org/officeDocument/2006/relationships/hyperlink" Target="http://www.pdclipart.org/displayimage.php?album=search&amp;cat=0&amp;pos=12" TargetMode="External"/><Relationship Id="rId4" Type="http://schemas.openxmlformats.org/officeDocument/2006/relationships/hyperlink" Target="http://commons.wikimedia.org/wiki/File:Ceiling_projector_01.JPG" TargetMode="External"/><Relationship Id="rId9" Type="http://schemas.openxmlformats.org/officeDocument/2006/relationships/hyperlink" Target="http://www.pdclipart.org/displayimage.php?album=search&amp;cat=0&amp;pos=0" TargetMode="External"/><Relationship Id="rId14" Type="http://schemas.openxmlformats.org/officeDocument/2006/relationships/hyperlink" Target="http://www.clker.com/clipart-router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6.wmf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4.wmf"/><Relationship Id="rId5" Type="http://schemas.openxmlformats.org/officeDocument/2006/relationships/slide" Target="slide13.xml"/><Relationship Id="rId15" Type="http://schemas.openxmlformats.org/officeDocument/2006/relationships/image" Target="../media/image8.wmf"/><Relationship Id="rId10" Type="http://schemas.openxmlformats.org/officeDocument/2006/relationships/image" Target="../media/image3.wmf"/><Relationship Id="rId4" Type="http://schemas.openxmlformats.org/officeDocument/2006/relationships/slide" Target="slide12.xml"/><Relationship Id="rId9" Type="http://schemas.openxmlformats.org/officeDocument/2006/relationships/image" Target="../media/image2.png"/><Relationship Id="rId1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14.png"/><Relationship Id="rId18" Type="http://schemas.openxmlformats.org/officeDocument/2006/relationships/image" Target="../media/image18.wmf"/><Relationship Id="rId3" Type="http://schemas.openxmlformats.org/officeDocument/2006/relationships/slide" Target="slide17.xml"/><Relationship Id="rId7" Type="http://schemas.openxmlformats.org/officeDocument/2006/relationships/slide" Target="slide21.xml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slide" Target="slide22.xml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12.wmf"/><Relationship Id="rId5" Type="http://schemas.openxmlformats.org/officeDocument/2006/relationships/slide" Target="slide19.xml"/><Relationship Id="rId15" Type="http://schemas.openxmlformats.org/officeDocument/2006/relationships/image" Target="../media/image16.png"/><Relationship Id="rId10" Type="http://schemas.openxmlformats.org/officeDocument/2006/relationships/slide" Target="slide25.xml"/><Relationship Id="rId19" Type="http://schemas.openxmlformats.org/officeDocument/2006/relationships/image" Target="../media/image19.wmf"/><Relationship Id="rId4" Type="http://schemas.openxmlformats.org/officeDocument/2006/relationships/slide" Target="slide18.xml"/><Relationship Id="rId9" Type="http://schemas.openxmlformats.org/officeDocument/2006/relationships/slide" Target="slide24.xml"/><Relationship Id="rId1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6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image" Target="../media/image24.wmf"/><Relationship Id="rId5" Type="http://schemas.openxmlformats.org/officeDocument/2006/relationships/slide" Target="slide28.xml"/><Relationship Id="rId10" Type="http://schemas.openxmlformats.org/officeDocument/2006/relationships/image" Target="../media/image23.wmf"/><Relationship Id="rId4" Type="http://schemas.openxmlformats.org/officeDocument/2006/relationships/slide" Target="slide27.xml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batolata,děti,dítka,fotografie,osoby,PC,práce s počítačem,technologie,vě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052513"/>
            <a:ext cx="27352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8" descr="firmy,fotografie,muži,obchodníci,osobní počítač,osoby,počítače,přenosné počítače,technologie,usmívající 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933825"/>
            <a:ext cx="273526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0" descr="chlapci,děti,dívky,hardware počítače,klávesnice,osobní počítače,osoby,počítače,práce s počítačem,školy,studenti,technolog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3933825"/>
            <a:ext cx="27368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2" descr="dámy,důchodci,lidé,osobní počítače,počítače,práce s počítačem,senioři,že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1052513"/>
            <a:ext cx="2736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Nadpis 17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r>
              <a:rPr lang="cs-CZ" smtClean="0">
                <a:solidFill>
                  <a:srgbClr val="FFC000"/>
                </a:solidFill>
              </a:rPr>
              <a:t>uživatelé PC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monitor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757613" cy="4530725"/>
          </a:xfrm>
        </p:spPr>
        <p:txBody>
          <a:bodyPr/>
          <a:lstStyle/>
          <a:p>
            <a:pPr eaLnBrk="1" hangingPunct="1"/>
            <a:r>
              <a:rPr lang="cs-CZ" smtClean="0"/>
              <a:t>Je zařízení, které zobrazuje informace přijaté               z počítače.</a:t>
            </a:r>
          </a:p>
        </p:txBody>
      </p:sp>
      <p:sp>
        <p:nvSpPr>
          <p:cNvPr id="17" name="Tlačítko akce: Návrat 16">
            <a:hlinkClick r:id="" action="ppaction://hlinkshowjump?jump=lastslideviewed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4341" name="Picture 14" descr="ikony,monitory,monitory s plochou obrazovkou,počítače,počítačové monitory,technologie,výpoč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412875"/>
            <a:ext cx="41751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reproduktory</a:t>
            </a: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Zařízení, které umožňuje výstup signálů                z počítače          ve formě zvuku (hudba, slovo, zvukové efekty apod.) </a:t>
            </a:r>
          </a:p>
        </p:txBody>
      </p:sp>
      <p:sp>
        <p:nvSpPr>
          <p:cNvPr id="6" name="Tlačítko akce: Návrat 5">
            <a:hlinkClick r:id="" action="ppaction://hlinkshowjump?jump=lastslideviewed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5365" name="Picture 10" descr="http://upload.wikimedia.org/wikipedia/commons/5/57/Logitech-usb-speaker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2060575"/>
            <a:ext cx="4478337" cy="2938463"/>
          </a:xfr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sluchátka</a:t>
            </a:r>
          </a:p>
        </p:txBody>
      </p:sp>
      <p:sp>
        <p:nvSpPr>
          <p:cNvPr id="16387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Sluchátka jsou párem speciálních malých reproduktorů, které se umisťují  přímo na hlavu nebo do uší posluchače.</a:t>
            </a:r>
          </a:p>
        </p:txBody>
      </p:sp>
      <p:sp>
        <p:nvSpPr>
          <p:cNvPr id="6" name="Tlačítko akce: Návrat 5">
            <a:hlinkClick r:id="" action="ppaction://hlinkshowjump?jump=lastslideviewed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6389" name="Picture 11" descr="File:Audio-Technica ATH-A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268413"/>
            <a:ext cx="4176712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tiskárna 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71863" cy="4530725"/>
          </a:xfrm>
        </p:spPr>
        <p:txBody>
          <a:bodyPr/>
          <a:lstStyle/>
          <a:p>
            <a:pPr eaLnBrk="1" hangingPunct="1"/>
            <a:r>
              <a:rPr lang="cs-CZ" sz="2800" smtClean="0"/>
              <a:t>Zařízení, pomocí kterého se dají informace uložené             v počítači vytisknout        na papír. Tiskne text nebo obrázky. </a:t>
            </a:r>
          </a:p>
        </p:txBody>
      </p:sp>
      <p:sp>
        <p:nvSpPr>
          <p:cNvPr id="8" name="Tlačítko akce: Návrat 7">
            <a:hlinkClick r:id="" action="ppaction://hlinkshowjump?jump=lastslideviewed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5374" name="Picture 14" descr="C:\Users\Zdeňka\AppData\Local\Microsoft\Windows\Temporary Internet Files\Content.IE5\WY0KJ254\MP9004021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1613" y="1412875"/>
            <a:ext cx="4537075" cy="38512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FFC000"/>
                </a:solidFill>
              </a:rPr>
              <a:t>dataprojektor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391025" cy="45307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 smtClean="0"/>
              <a:t>Slouží pro prezentaci více osobám a promítá zvětšený obsah obrazovky počítače na plátno nebo na zeď. Zdrojem může být osobní počítač, </a:t>
            </a:r>
            <a:r>
              <a:rPr lang="cs-CZ" dirty="0" smtClean="0">
                <a:hlinkClick r:id="rId3" action="ppaction://hlinksldjump"/>
              </a:rPr>
              <a:t>notebook</a:t>
            </a:r>
            <a:r>
              <a:rPr lang="cs-CZ" dirty="0" smtClean="0"/>
              <a:t>, přehrávač DVD a jiná </a:t>
            </a:r>
            <a:r>
              <a:rPr lang="cs-CZ" dirty="0" err="1" smtClean="0"/>
              <a:t>videozařízení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8436" name="Picture 6" descr="Soubor: Stropní projektor 0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68875" y="1600200"/>
            <a:ext cx="3397250" cy="4530725"/>
          </a:xfrm>
          <a:noFill/>
        </p:spPr>
      </p:pic>
      <p:sp>
        <p:nvSpPr>
          <p:cNvPr id="9" name="Tlačítko akce: Návrat 8">
            <a:hlinkClick r:id="rId5" action="ppaction://hlinksldjump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FFC000"/>
                </a:solidFill>
              </a:rPr>
              <a:t>interaktivní tabule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mtClean="0"/>
              <a:t>Projektor promítá obraz z počítače na povrch tabule a přes ni můžeme prstem, speciálními fixy, nebo dalšími nástroji ovládat počítač nebo pracovat přímo s interaktivní tabulí. </a:t>
            </a:r>
          </a:p>
        </p:txBody>
      </p:sp>
      <p:pic>
        <p:nvPicPr>
          <p:cNvPr id="19460" name="Picture 4" descr="Soubor: Smart Board v class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1989138"/>
            <a:ext cx="4632325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lačítko akce: Návrat 6">
            <a:hlinkClick r:id="rId4" action="ppaction://hlinksldjump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klávesnice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Zařízení, které umožňuje ruční vstup informací. </a:t>
            </a:r>
          </a:p>
        </p:txBody>
      </p:sp>
      <p:sp>
        <p:nvSpPr>
          <p:cNvPr id="8" name="Tlačítko akce: Návrat 7">
            <a:hlinkClick r:id="" action="ppaction://hlinkshowjump?jump=lastslideviewed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485" name="Picture 7" descr="http://upload.wikimedia.org/wikipedia/commons/2/2a/Keyboard_de_kyr_R7309238_wp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2133600"/>
            <a:ext cx="5078413" cy="2755900"/>
          </a:xfr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myš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Je to polohový ovladač počítače. Pomocí myši ovládáme programy rychleji než pomocí klávesnice.</a:t>
            </a:r>
          </a:p>
        </p:txBody>
      </p:sp>
      <p:sp>
        <p:nvSpPr>
          <p:cNvPr id="8" name="Tlačítko akce: Návrat 7">
            <a:hlinkClick r:id="" action="ppaction://hlinkshowjump?jump=lastslideviewed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1509" name="Picture 7" descr="Soubor: Acer optická myš Mini-N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989138"/>
            <a:ext cx="4330700" cy="3248025"/>
          </a:xfr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skener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57613" cy="4530725"/>
          </a:xfrm>
        </p:spPr>
        <p:txBody>
          <a:bodyPr/>
          <a:lstStyle/>
          <a:p>
            <a:pPr eaLnBrk="1" hangingPunct="1"/>
            <a:r>
              <a:rPr lang="cs-CZ" sz="2800" smtClean="0"/>
              <a:t>Skener je automatické vstupní zařízení, které snímá postupně obraz po částech do počítače.</a:t>
            </a:r>
          </a:p>
        </p:txBody>
      </p:sp>
      <p:sp>
        <p:nvSpPr>
          <p:cNvPr id="8" name="Tlačítko akce: Návrat 7">
            <a:hlinkClick r:id="" action="ppaction://hlinkshowjump?jump=lastslideviewed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2533" name="Picture 10" descr="C:\Users\Zdeňka\AppData\Local\Microsoft\Windows\Temporary Internet Files\Content.IE5\8O37P53K\MP9004021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196975"/>
            <a:ext cx="443706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5"/>
          <p:cNvSpPr>
            <a:spLocks noGrp="1"/>
          </p:cNvSpPr>
          <p:nvPr>
            <p:ph type="ctrTitle"/>
          </p:nvPr>
        </p:nvSpPr>
        <p:spPr>
          <a:xfrm>
            <a:off x="714375" y="2143125"/>
            <a:ext cx="7772400" cy="1470025"/>
          </a:xfrm>
        </p:spPr>
        <p:txBody>
          <a:bodyPr/>
          <a:lstStyle/>
          <a:p>
            <a:pPr eaLnBrk="1" hangingPunct="1"/>
            <a:r>
              <a:rPr lang="cs-CZ" sz="11500" smtClean="0">
                <a:solidFill>
                  <a:srgbClr val="FFC000"/>
                </a:solidFill>
              </a:rPr>
              <a:t>Počítač</a:t>
            </a:r>
            <a:endParaRPr lang="cs-CZ" smtClean="0">
              <a:solidFill>
                <a:srgbClr val="FFC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400" dirty="0" smtClean="0"/>
              <a:t>a jeho příslušenství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FFC000"/>
                </a:solidFill>
              </a:rPr>
              <a:t>tablet 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mtClean="0"/>
              <a:t>Tablet je vstupní polohovací zařízení nahrazující myš. Na rozdíl od myši zde k rozlišení pohybu slouží speciální tužka s dotykovým hrotem a dotyková podložka</a:t>
            </a:r>
          </a:p>
        </p:txBody>
      </p:sp>
      <p:pic>
        <p:nvPicPr>
          <p:cNvPr id="23556" name="Picture 3" descr="C:\Users\Zdeňka\AppData\Local\Microsoft\Windows\Temporary Internet Files\Content.IE5\8O37P53K\MP9001778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420938"/>
            <a:ext cx="44989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lačítko akce: Návrat 11">
            <a:hlinkClick r:id="" action="ppaction://hlinkshowjump?jump=lastslideviewed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webová kamera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71863" cy="4530725"/>
          </a:xfrm>
        </p:spPr>
        <p:txBody>
          <a:bodyPr/>
          <a:lstStyle/>
          <a:p>
            <a:pPr eaLnBrk="1" hangingPunct="1"/>
            <a:r>
              <a:rPr lang="cs-CZ" sz="2800" smtClean="0"/>
              <a:t>Vstupné zařízení sloužící           na snímání pohyblivého obrazu nebo statických obrázků.</a:t>
            </a:r>
          </a:p>
        </p:txBody>
      </p:sp>
      <p:sp>
        <p:nvSpPr>
          <p:cNvPr id="8" name="Tlačítko akce: Návrat 7">
            <a:hlinkClick r:id="" action="ppaction://hlinkshowjump?jump=lastslideviewed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4581" name="Picture 14" descr="Fotoaparát obráz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628775"/>
            <a:ext cx="383698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videokamera</a:t>
            </a:r>
          </a:p>
        </p:txBody>
      </p:sp>
      <p:sp>
        <p:nvSpPr>
          <p:cNvPr id="2560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 elektronické zařízení, sloužící k zachycení pohyblivého obrazu a synchronního zvuku.</a:t>
            </a:r>
          </a:p>
        </p:txBody>
      </p:sp>
      <p:sp>
        <p:nvSpPr>
          <p:cNvPr id="20" name="Tlačítko akce: Návrat 19">
            <a:hlinkClick r:id="" action="ppaction://hlinkshowjump?jump=lastslideviewed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5605" name="Picture 10" descr="Videokamera Jh K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76400"/>
            <a:ext cx="3673475" cy="38274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mikrofon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71863" cy="4530725"/>
          </a:xfrm>
        </p:spPr>
        <p:txBody>
          <a:bodyPr/>
          <a:lstStyle/>
          <a:p>
            <a:pPr eaLnBrk="1" hangingPunct="1"/>
            <a:r>
              <a:rPr lang="cs-CZ" smtClean="0"/>
              <a:t>Vstupní zařízení sloužící          k přeměně zvukového signálu na elektrický.</a:t>
            </a:r>
          </a:p>
        </p:txBody>
      </p:sp>
      <p:sp>
        <p:nvSpPr>
          <p:cNvPr id="13" name="Tlačítko akce: Návrat 12">
            <a:hlinkClick r:id="" action="ppaction://hlinkshowjump?jump=lastslideviewed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6629" name="Picture 8" descr="Studio mikrof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060575"/>
            <a:ext cx="4038600" cy="2692400"/>
          </a:xfr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joystick</a:t>
            </a:r>
          </a:p>
        </p:txBody>
      </p:sp>
      <p:sp>
        <p:nvSpPr>
          <p:cNvPr id="27651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Pákový ovladač, který se používá při hraní her nebo na trenažérech.</a:t>
            </a:r>
          </a:p>
        </p:txBody>
      </p:sp>
      <p:sp>
        <p:nvSpPr>
          <p:cNvPr id="6" name="Tlačítko akce: Návrat 5">
            <a:hlinkClick r:id="" action="ppaction://hlinkshowjump?jump=lastslideviewed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7653" name="Picture 7" descr="joystic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557338"/>
            <a:ext cx="302418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fotoaparát </a:t>
            </a:r>
          </a:p>
        </p:txBody>
      </p:sp>
      <p:sp>
        <p:nvSpPr>
          <p:cNvPr id="28675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 digitální fotoaparátu lze obrázky do počítače stáhnout             a upravovat je.  </a:t>
            </a:r>
          </a:p>
        </p:txBody>
      </p:sp>
      <p:sp>
        <p:nvSpPr>
          <p:cNvPr id="6" name="Tlačítko akce: Návrat 5">
            <a:hlinkClick r:id="" action="ppaction://hlinkshowjump?jump=lastslideviewed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677" name="Zástupný symbol pro klipart 8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28678" name="Picture 10" descr="Digitální fotoapará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84313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mobilní telefon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543425" cy="47577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Umožňují přijímat hlasové hovory, textové zprávy – SMS, obrázky – MMS mezi ostatními účastníky.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Mají internetový přístup, hodiny, kalkulátor, </a:t>
            </a:r>
            <a:r>
              <a:rPr lang="cs-CZ" dirty="0" err="1" smtClean="0"/>
              <a:t>bluetooth</a:t>
            </a:r>
            <a:r>
              <a:rPr lang="cs-CZ" dirty="0" smtClean="0"/>
              <a:t>, fotoaparát, přijímač GPS – navigace.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Přehrávání hudby, rádií. </a:t>
            </a:r>
          </a:p>
        </p:txBody>
      </p:sp>
      <p:pic>
        <p:nvPicPr>
          <p:cNvPr id="29700" name="Picture 11" descr="C:\Users\mamka.DOMA\AppData\Local\Microsoft\Windows\Temporary Internet Files\Content.IE5\4NC1V0EM\MCj043979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286000"/>
            <a:ext cx="2743200" cy="2743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Tlačítko akce: Návrat 17">
            <a:hlinkClick r:id="" action="ppaction://hlinkshowjump?jump=lastslideviewed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flash disk</a:t>
            </a:r>
          </a:p>
        </p:txBody>
      </p:sp>
      <p:sp>
        <p:nvSpPr>
          <p:cNvPr id="3072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Paměťové zařízení, které umožňuje </a:t>
            </a:r>
            <a:r>
              <a:rPr lang="pl-PL" smtClean="0"/>
              <a:t>přenos dokumentů, hudby, videa a podobně.</a:t>
            </a:r>
            <a:endParaRPr lang="cs-CZ" smtClean="0"/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422525"/>
            <a:ext cx="4038600" cy="2886075"/>
          </a:xfrm>
          <a:noFill/>
        </p:spPr>
      </p:pic>
      <p:sp>
        <p:nvSpPr>
          <p:cNvPr id="7" name="Tlačítko akce: Návrat 6">
            <a:hlinkClick r:id="" action="ppaction://hlinkshowjump?jump=lastslideviewed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modem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Modem je zařízení pro přenos signálu - internetu. Přenosová trasa může být telefonní linka, koaxiální kabel, radiový přenos apod.</a:t>
            </a:r>
          </a:p>
        </p:txBody>
      </p:sp>
      <p:sp>
        <p:nvSpPr>
          <p:cNvPr id="6" name="Tlačítko akce: Návrat 5">
            <a:hlinkClick r:id="" action="ppaction://hlinkshowjump?jump=lastslideviewed" highlightClick="1"/>
          </p:cNvPr>
          <p:cNvSpPr/>
          <p:nvPr/>
        </p:nvSpPr>
        <p:spPr>
          <a:xfrm>
            <a:off x="7786688" y="5643563"/>
            <a:ext cx="1042987" cy="10429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1749" name="Picture 12" descr="Černý bezdrátový router klipart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773238"/>
            <a:ext cx="3994150" cy="35274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síť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14438"/>
            <a:ext cx="3686175" cy="491648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Zařízení, které umožňují spojení a výměnu informací   mezi počítači.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Síťové prvky: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Směrovače (</a:t>
            </a:r>
            <a:r>
              <a:rPr lang="cs-CZ" dirty="0" err="1" smtClean="0"/>
              <a:t>router</a:t>
            </a:r>
            <a:r>
              <a:rPr lang="cs-CZ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Přepínače (</a:t>
            </a:r>
            <a:r>
              <a:rPr lang="cs-CZ" dirty="0" err="1" smtClean="0"/>
              <a:t>switch</a:t>
            </a:r>
            <a:r>
              <a:rPr lang="cs-CZ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Koncentrátory        a </a:t>
            </a:r>
            <a:r>
              <a:rPr lang="cs-CZ" dirty="0" err="1" smtClean="0"/>
              <a:t>rozbočovače</a:t>
            </a:r>
            <a:r>
              <a:rPr lang="cs-CZ" dirty="0" smtClean="0"/>
              <a:t> (hub)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Bezpečnostní zábrany (firewall)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 smtClean="0"/>
              <a:t>Modulátory/ demodulátory (modem)</a:t>
            </a:r>
          </a:p>
        </p:txBody>
      </p:sp>
      <p:sp>
        <p:nvSpPr>
          <p:cNvPr id="6" name="Tlačítko akce: Návrat 5">
            <a:hlinkClick r:id="" action="ppaction://hlinkshowjump?jump=lastslideviewed" highlightClick="1"/>
          </p:cNvPr>
          <p:cNvSpPr/>
          <p:nvPr/>
        </p:nvSpPr>
        <p:spPr>
          <a:xfrm>
            <a:off x="7786688" y="5715000"/>
            <a:ext cx="1042987" cy="10429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2773" name="Picture 8" descr="Router K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12875"/>
            <a:ext cx="41894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6" descr="firmy,fotografie,kabely,kanceláře,osobní počítač,počítače,počítačové kabely,pracoviště,síťové kabely,technolog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5263"/>
            <a:ext cx="23034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5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eaLnBrk="1" hangingPunct="1"/>
            <a:r>
              <a:rPr lang="cs-CZ" sz="4800" smtClean="0"/>
              <a:t>Osobní</a:t>
            </a:r>
            <a:r>
              <a:rPr lang="cs-CZ" smtClean="0"/>
              <a:t> počítač - PC </a:t>
            </a:r>
          </a:p>
        </p:txBody>
      </p:sp>
      <p:sp>
        <p:nvSpPr>
          <p:cNvPr id="6147" name="Zástupný symbol pro obsah 6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25963"/>
          </a:xfrm>
        </p:spPr>
        <p:txBody>
          <a:bodyPr/>
          <a:lstStyle/>
          <a:p>
            <a:pPr eaLnBrk="1" hangingPunct="1"/>
            <a:r>
              <a:rPr lang="cs-CZ" sz="4800" smtClean="0">
                <a:solidFill>
                  <a:srgbClr val="FFC000"/>
                </a:solidFill>
              </a:rPr>
              <a:t>Hardware</a:t>
            </a:r>
            <a:r>
              <a:rPr lang="cs-CZ" smtClean="0"/>
              <a:t> </a:t>
            </a:r>
          </a:p>
          <a:p>
            <a:pPr lvl="1" eaLnBrk="1" hangingPunct="1"/>
            <a:r>
              <a:rPr lang="cs-CZ" smtClean="0"/>
              <a:t>technické vybavení počítače</a:t>
            </a:r>
          </a:p>
          <a:p>
            <a:pPr eaLnBrk="1" hangingPunct="1"/>
            <a:r>
              <a:rPr lang="cs-CZ" sz="4800" smtClean="0">
                <a:solidFill>
                  <a:srgbClr val="FFC000"/>
                </a:solidFill>
              </a:rPr>
              <a:t>Software</a:t>
            </a:r>
          </a:p>
          <a:p>
            <a:pPr lvl="1" eaLnBrk="1" hangingPunct="1"/>
            <a:r>
              <a:rPr lang="cs-CZ" smtClean="0"/>
              <a:t> programové vybavení počítače</a:t>
            </a:r>
          </a:p>
          <a:p>
            <a:pPr lvl="1" eaLnBrk="1" hangingPunct="1"/>
            <a:endParaRPr lang="cs-CZ" smtClean="0"/>
          </a:p>
        </p:txBody>
      </p:sp>
      <p:sp>
        <p:nvSpPr>
          <p:cNvPr id="6148" name="computr3"/>
          <p:cNvSpPr>
            <a:spLocks noEditPoints="1" noChangeArrowheads="1"/>
          </p:cNvSpPr>
          <p:nvPr/>
        </p:nvSpPr>
        <p:spPr bwMode="auto">
          <a:xfrm>
            <a:off x="6072188" y="4714875"/>
            <a:ext cx="2266950" cy="16954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811 w 21600"/>
              <a:gd name="T13" fmla="*/ 2584 h 21600"/>
              <a:gd name="T14" fmla="*/ 16359 w 21600"/>
              <a:gd name="T15" fmla="*/ 117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FFC000"/>
                </a:solidFill>
              </a:rPr>
              <a:t>notebook</a:t>
            </a:r>
          </a:p>
        </p:txBody>
      </p:sp>
      <p:sp>
        <p:nvSpPr>
          <p:cNvPr id="33795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3796" name="Zástupný symbol pro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mtClean="0"/>
              <a:t>Jsou malé přenosné a poměrně lehké počítače o velikosti kufříku. Vše je zmenšené – zminiaturizované, napájené baterií.</a:t>
            </a:r>
          </a:p>
        </p:txBody>
      </p:sp>
      <p:pic>
        <p:nvPicPr>
          <p:cNvPr id="33797" name="Picture 4" descr="C:\Users\Zdeňka\AppData\Local\Microsoft\Windows\Temporary Internet Files\Content.IE5\AY74N09F\MP90038519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989138"/>
            <a:ext cx="45370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lačítko akce: Návrat 14">
            <a:hlinkClick r:id="rId4" action="ppaction://hlinksldjump" highlightClick="1"/>
          </p:cNvPr>
          <p:cNvSpPr/>
          <p:nvPr/>
        </p:nvSpPr>
        <p:spPr>
          <a:xfrm>
            <a:off x="7786688" y="5715000"/>
            <a:ext cx="1042987" cy="10429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l"/>
            <a:r>
              <a:rPr lang="cs-CZ" smtClean="0"/>
              <a:t>Zdroje:</a:t>
            </a:r>
          </a:p>
        </p:txBody>
      </p:sp>
      <p:sp>
        <p:nvSpPr>
          <p:cNvPr id="34819" name="TextovéPole 4"/>
          <p:cNvSpPr txBox="1">
            <a:spLocks noChangeArrowheads="1"/>
          </p:cNvSpPr>
          <p:nvPr/>
        </p:nvSpPr>
        <p:spPr bwMode="auto">
          <a:xfrm>
            <a:off x="539750" y="1341438"/>
            <a:ext cx="8280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/>
              <a:t>Obrázky použité v prezentaci jsou dostupné pod licencí Microsoft Office 2010 na Office.com,</a:t>
            </a:r>
          </a:p>
          <a:p>
            <a:r>
              <a:rPr lang="cs-CZ" sz="1600"/>
              <a:t>[cit. 2012-02-19]. Dostupný pod licencí public domain na </a:t>
            </a:r>
            <a:r>
              <a:rPr lang="cs-CZ" sz="1600">
                <a:hlinkClick r:id="rId2"/>
              </a:rPr>
              <a:t>http://commons.wikimedia.org/wiki/File:Logitech-usb-speakers.jpg</a:t>
            </a:r>
            <a:endParaRPr lang="cs-CZ" sz="1600"/>
          </a:p>
          <a:p>
            <a:r>
              <a:rPr lang="cs-CZ" sz="1600">
                <a:hlinkClick r:id="rId3"/>
              </a:rPr>
              <a:t>http://commons.wikimedia.org/wiki/File:Audio-Technica_ATH-A500.jpg</a:t>
            </a:r>
            <a:endParaRPr lang="cs-CZ" sz="1600"/>
          </a:p>
          <a:p>
            <a:r>
              <a:rPr lang="cs-CZ" sz="1600">
                <a:hlinkClick r:id="rId4"/>
              </a:rPr>
              <a:t>http://commons.wikimedia.org/wiki/File:Ceiling_projector_01.JPG</a:t>
            </a:r>
            <a:endParaRPr lang="cs-CZ" sz="1600"/>
          </a:p>
          <a:p>
            <a:r>
              <a:rPr lang="cs-CZ" sz="1600">
                <a:hlinkClick r:id="rId5"/>
              </a:rPr>
              <a:t>http://commons.wikimedia.org/wiki/File:Smart_Board_in_a_classroom.jpg</a:t>
            </a:r>
            <a:endParaRPr lang="cs-CZ" sz="1600"/>
          </a:p>
          <a:p>
            <a:r>
              <a:rPr lang="cs-CZ" sz="1600">
                <a:hlinkClick r:id="rId6"/>
              </a:rPr>
              <a:t>http://commons.wikimedia.org/wiki/File:Keyboard_de_kyr_R7309238_wp.jpg</a:t>
            </a:r>
            <a:endParaRPr lang="cs-CZ" sz="1600"/>
          </a:p>
          <a:p>
            <a:r>
              <a:rPr lang="cs-CZ" sz="1600">
                <a:hlinkClick r:id="rId7"/>
              </a:rPr>
              <a:t>http://commons.wikimedia.org/wiki/File:Acer_optical_mouse_Mini-N5.jpg</a:t>
            </a:r>
            <a:endParaRPr lang="cs-CZ" sz="1600"/>
          </a:p>
          <a:p>
            <a:r>
              <a:rPr lang="cs-CZ" sz="1600"/>
              <a:t>[cit. 2012-02-19 ]. Dostupný pod licencí public domain na</a:t>
            </a:r>
          </a:p>
          <a:p>
            <a:r>
              <a:rPr lang="cs-CZ" sz="1600">
                <a:hlinkClick r:id="rId8"/>
              </a:rPr>
              <a:t>http://www.publicdomainpictures.net/view-image.php?image=2904&amp;picture=studio-mikrofon</a:t>
            </a:r>
            <a:endParaRPr lang="cs-CZ" sz="1600"/>
          </a:p>
          <a:p>
            <a:r>
              <a:rPr lang="cs-CZ" sz="1600"/>
              <a:t>[cit. 2012-02-19 ]. Dostupný pod licencí public domain na</a:t>
            </a:r>
          </a:p>
          <a:p>
            <a:r>
              <a:rPr lang="cs-CZ" sz="1600">
                <a:hlinkClick r:id="rId9"/>
              </a:rPr>
              <a:t>http://www.pdclipart.org/displayimage.php?album=search&amp;cat=0&amp;pos=0</a:t>
            </a:r>
            <a:endParaRPr lang="cs-CZ" sz="1600"/>
          </a:p>
          <a:p>
            <a:r>
              <a:rPr lang="cs-CZ" sz="1600">
                <a:hlinkClick r:id="rId10"/>
              </a:rPr>
              <a:t>http://www.pdclipart.org/displayimage.php?album=search&amp;cat=0&amp;pos=12</a:t>
            </a:r>
            <a:endParaRPr lang="cs-CZ" sz="1600"/>
          </a:p>
          <a:p>
            <a:r>
              <a:rPr lang="cs-CZ" sz="1600"/>
              <a:t>[cit. 2012-02-19 ]. Dostupný pod licencí public domain na </a:t>
            </a:r>
            <a:r>
              <a:rPr lang="cs-CZ" sz="1600">
                <a:hlinkClick r:id="rId11"/>
              </a:rPr>
              <a:t>http://www.clker.com/clipart-74179.html</a:t>
            </a:r>
            <a:endParaRPr lang="cs-CZ" sz="1600"/>
          </a:p>
          <a:p>
            <a:r>
              <a:rPr lang="cs-CZ" sz="1600">
                <a:hlinkClick r:id="rId12"/>
              </a:rPr>
              <a:t>http://www.clker.com/clipart-49353.html</a:t>
            </a:r>
            <a:endParaRPr lang="cs-CZ" sz="1600"/>
          </a:p>
          <a:p>
            <a:r>
              <a:rPr lang="cs-CZ" sz="1600">
                <a:hlinkClick r:id="rId13"/>
              </a:rPr>
              <a:t>http://www.clker.com/clipart-black-wireless-router.html</a:t>
            </a:r>
            <a:endParaRPr lang="cs-CZ" sz="1600"/>
          </a:p>
          <a:p>
            <a:r>
              <a:rPr lang="cs-CZ" sz="1600">
                <a:hlinkClick r:id="rId14"/>
              </a:rPr>
              <a:t>http://www.clker.com/clipart-router.html</a:t>
            </a:r>
            <a:endParaRPr lang="cs-CZ" sz="16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650" y="620713"/>
            <a:ext cx="7772400" cy="1500187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Název projektu : Objevujeme svět kolem nás</a:t>
            </a:r>
            <a:br>
              <a:rPr lang="cs-CZ" sz="2400" dirty="0" smtClean="0"/>
            </a:br>
            <a:r>
              <a:rPr lang="cs-CZ" sz="2400" dirty="0" err="1" smtClean="0"/>
              <a:t>Reg</a:t>
            </a:r>
            <a:r>
              <a:rPr lang="cs-CZ" sz="2400" dirty="0" smtClean="0"/>
              <a:t>. číslo projektu: CZ.1.07/1.4.00/21.2040</a:t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 bwMode="auto">
          <a:xfrm>
            <a:off x="468313" y="2492375"/>
            <a:ext cx="85677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Autor: </a:t>
            </a:r>
            <a:r>
              <a:rPr lang="cs-CZ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Mgr. Zdeňka Švecová 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Období vytvoření výukového </a:t>
            </a:r>
            <a:r>
              <a:rPr lang="cs-CZ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materiálu: </a:t>
            </a:r>
            <a:r>
              <a:rPr lang="cs-CZ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únor 2012 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Vzdělávací </a:t>
            </a:r>
            <a:r>
              <a:rPr lang="cs-CZ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obor: </a:t>
            </a:r>
            <a:r>
              <a:rPr lang="cs-CZ" sz="2000" dirty="0"/>
              <a:t>Informatika pro 1. stupeň ZŠ – hardware, </a:t>
            </a:r>
            <a:r>
              <a:rPr lang="cs-CZ" sz="2000" dirty="0"/>
              <a:t> software 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Anotace: </a:t>
            </a:r>
            <a:r>
              <a:rPr lang="cs-CZ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Prezentace je zaměřena na poznávání částí PC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Očekávaný </a:t>
            </a:r>
            <a:r>
              <a:rPr lang="cs-CZ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výstup:  </a:t>
            </a:r>
            <a:r>
              <a:rPr lang="cs-CZ" sz="2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Poznává a popisuje k čemu se využívají vstupní a výstupní zařízení počítače.</a:t>
            </a:r>
            <a:endParaRPr lang="cs-CZ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3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 eaLnBrk="1" hangingPunct="1"/>
            <a:r>
              <a:rPr lang="cs-CZ" sz="6600" smtClean="0"/>
              <a:t>Počítač - hardware</a:t>
            </a:r>
          </a:p>
        </p:txBody>
      </p:sp>
      <p:sp>
        <p:nvSpPr>
          <p:cNvPr id="7171" name="Zástupný symbol pro obsah 4"/>
          <p:cNvSpPr>
            <a:spLocks noGrp="1"/>
          </p:cNvSpPr>
          <p:nvPr>
            <p:ph idx="1"/>
          </p:nvPr>
        </p:nvSpPr>
        <p:spPr>
          <a:xfrm>
            <a:off x="428625" y="2000250"/>
            <a:ext cx="8229600" cy="3328988"/>
          </a:xfrm>
        </p:spPr>
        <p:txBody>
          <a:bodyPr/>
          <a:lstStyle/>
          <a:p>
            <a:pPr eaLnBrk="1" hangingPunct="1"/>
            <a:r>
              <a:rPr lang="cs-CZ" sz="4400" smtClean="0">
                <a:solidFill>
                  <a:srgbClr val="FFC000"/>
                </a:solidFill>
                <a:hlinkClick r:id="rId2" action="ppaction://hlinksldjump"/>
              </a:rPr>
              <a:t>Výstupní zařízení počítače</a:t>
            </a:r>
            <a:endParaRPr lang="cs-CZ" sz="4400" smtClean="0">
              <a:solidFill>
                <a:srgbClr val="FFC000"/>
              </a:solidFill>
            </a:endParaRPr>
          </a:p>
          <a:p>
            <a:pPr eaLnBrk="1" hangingPunct="1"/>
            <a:r>
              <a:rPr lang="cs-CZ" sz="4400" smtClean="0">
                <a:solidFill>
                  <a:srgbClr val="FFC000"/>
                </a:solidFill>
                <a:hlinkClick r:id="rId3" action="ppaction://hlinksldjump"/>
              </a:rPr>
              <a:t>Vlastní počítač</a:t>
            </a:r>
            <a:endParaRPr lang="cs-CZ" sz="4400" smtClean="0">
              <a:solidFill>
                <a:srgbClr val="FFC000"/>
              </a:solidFill>
            </a:endParaRPr>
          </a:p>
          <a:p>
            <a:pPr eaLnBrk="1" hangingPunct="1"/>
            <a:r>
              <a:rPr lang="cs-CZ" sz="4400" smtClean="0">
                <a:solidFill>
                  <a:srgbClr val="FFC000"/>
                </a:solidFill>
                <a:hlinkClick r:id="rId4" action="ppaction://hlinksldjump"/>
              </a:rPr>
              <a:t>Vstupní zařízení počítače</a:t>
            </a:r>
            <a:endParaRPr lang="cs-CZ" sz="4400" smtClean="0">
              <a:solidFill>
                <a:srgbClr val="FFC000"/>
              </a:solidFill>
            </a:endParaRPr>
          </a:p>
          <a:p>
            <a:pPr eaLnBrk="1" hangingPunct="1"/>
            <a:r>
              <a:rPr lang="cs-CZ" sz="4400" smtClean="0">
                <a:solidFill>
                  <a:srgbClr val="FFC000"/>
                </a:solidFill>
                <a:hlinkClick r:id="rId5" action="ppaction://hlinksldjump"/>
              </a:rPr>
              <a:t>Komunikační zařízení</a:t>
            </a:r>
            <a:endParaRPr lang="cs-CZ" sz="440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Výstupní zařízení počítače</a:t>
            </a:r>
          </a:p>
        </p:txBody>
      </p:sp>
      <p:sp>
        <p:nvSpPr>
          <p:cNvPr id="819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  <a:hlinkClick r:id="rId3" action="ppaction://hlinksldjump"/>
              </a:rPr>
              <a:t>Monitor</a:t>
            </a:r>
            <a:endParaRPr lang="cs-CZ" smtClean="0">
              <a:solidFill>
                <a:srgbClr val="FFC000"/>
              </a:solidFill>
            </a:endParaRPr>
          </a:p>
          <a:p>
            <a:pPr eaLnBrk="1" hangingPunct="1"/>
            <a:r>
              <a:rPr lang="cs-CZ" smtClean="0">
                <a:solidFill>
                  <a:srgbClr val="FFC000"/>
                </a:solidFill>
                <a:hlinkClick r:id="rId4" action="ppaction://hlinksldjump"/>
              </a:rPr>
              <a:t>Reproduktory</a:t>
            </a:r>
            <a:endParaRPr lang="cs-CZ" smtClean="0">
              <a:solidFill>
                <a:srgbClr val="FFC000"/>
              </a:solidFill>
            </a:endParaRPr>
          </a:p>
          <a:p>
            <a:pPr eaLnBrk="1" hangingPunct="1"/>
            <a:r>
              <a:rPr lang="cs-CZ" smtClean="0">
                <a:solidFill>
                  <a:srgbClr val="FFC000"/>
                </a:solidFill>
                <a:hlinkClick r:id="rId5" action="ppaction://hlinksldjump"/>
              </a:rPr>
              <a:t>Sluchátka</a:t>
            </a:r>
            <a:r>
              <a:rPr lang="cs-CZ" smtClean="0">
                <a:solidFill>
                  <a:srgbClr val="FFC000"/>
                </a:solidFill>
              </a:rPr>
              <a:t> </a:t>
            </a:r>
          </a:p>
          <a:p>
            <a:pPr eaLnBrk="1" hangingPunct="1"/>
            <a:r>
              <a:rPr lang="cs-CZ" smtClean="0">
                <a:solidFill>
                  <a:srgbClr val="FFC000"/>
                </a:solidFill>
                <a:hlinkClick r:id="rId6" action="ppaction://hlinksldjump"/>
              </a:rPr>
              <a:t>Tiskárna</a:t>
            </a:r>
            <a:endParaRPr lang="cs-CZ" smtClean="0">
              <a:solidFill>
                <a:srgbClr val="FFC000"/>
              </a:solidFill>
            </a:endParaRPr>
          </a:p>
          <a:p>
            <a:pPr eaLnBrk="1" hangingPunct="1"/>
            <a:r>
              <a:rPr lang="cs-CZ" smtClean="0">
                <a:solidFill>
                  <a:srgbClr val="FFC000"/>
                </a:solidFill>
                <a:hlinkClick r:id="rId7" action="ppaction://hlinksldjump"/>
              </a:rPr>
              <a:t>Dataprojektor</a:t>
            </a:r>
            <a:endParaRPr lang="cs-CZ" smtClean="0">
              <a:solidFill>
                <a:srgbClr val="FFC000"/>
              </a:solidFill>
            </a:endParaRPr>
          </a:p>
          <a:p>
            <a:pPr eaLnBrk="1" hangingPunct="1"/>
            <a:r>
              <a:rPr lang="cs-CZ" smtClean="0">
                <a:solidFill>
                  <a:srgbClr val="FFC000"/>
                </a:solidFill>
                <a:hlinkClick r:id="rId8" action="ppaction://hlinksldjump"/>
              </a:rPr>
              <a:t>Interaktivní tabule</a:t>
            </a:r>
            <a:endParaRPr lang="cs-CZ" smtClean="0">
              <a:solidFill>
                <a:srgbClr val="FFC000"/>
              </a:solidFill>
            </a:endParaRPr>
          </a:p>
        </p:txBody>
      </p:sp>
      <p:pic>
        <p:nvPicPr>
          <p:cNvPr id="8196" name="Picture 5" descr="C:\Users\mamka.DOMA\AppData\Local\Microsoft\Windows\Temporary Internet Files\Content.IE5\SK2IYA4O\MCj0441471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1196975"/>
            <a:ext cx="225266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C:\Users\mamka.DOMA\AppData\Local\Microsoft\Windows\Temporary Internet Files\Content.IE5\SK2IYA4O\MCj0398501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025" y="1341438"/>
            <a:ext cx="182403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C:\Users\mamka.DOMA\AppData\Local\Microsoft\Windows\Temporary Internet Files\Content.IE5\4NC1V0EM\MCj0412338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175" y="3213100"/>
            <a:ext cx="18256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C:\Users\mamka.DOMA\AppData\Local\Microsoft\Windows\Temporary Internet Files\Content.IE5\5RE5X36N\MCj0239491000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213" y="5013325"/>
            <a:ext cx="180498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C:\Users\mamka.DOMA\AppData\Local\Microsoft\Windows\Temporary Internet Files\Content.IE5\SK2IYA4O\MCj04040510000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9438" y="40005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0" descr="C:\Users\Zdeňka\AppData\Local\Microsoft\Windows\Temporary Internet Files\Content.IE5\8O37P53K\MC900356845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363" y="4941888"/>
            <a:ext cx="18319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" descr="C:\Users\Zdeňka\AppData\Local\Microsoft\Windows\Temporary Internet Files\Content.IE5\KT7PC8HN\MC900396880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775" y="5157788"/>
            <a:ext cx="18240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" descr="Smart Board Blank Clip 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84888" y="3141663"/>
            <a:ext cx="1366837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Vlastní počítač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</a:rPr>
              <a:t>Počítačová skříň ( case ) </a:t>
            </a:r>
          </a:p>
          <a:p>
            <a:pPr lvl="1" eaLnBrk="1" hangingPunct="1"/>
            <a:r>
              <a:rPr lang="cs-CZ" smtClean="0"/>
              <a:t>skříň z plechu pro upevnění dalších dílů počítače </a:t>
            </a:r>
          </a:p>
        </p:txBody>
      </p:sp>
      <p:pic>
        <p:nvPicPr>
          <p:cNvPr id="9220" name="Picture 5" descr="C:\Users\Zdeňka\AppData\Local\Microsoft\Windows\Temporary Internet Files\Content.IE5\KT7PC8HN\MP9004021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997200"/>
            <a:ext cx="239871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C:\Users\Zdeňka\AppData\Local\Microsoft\Windows\Temporary Internet Files\Content.IE5\8O37P53K\MC90023031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997200"/>
            <a:ext cx="148907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Vstupní zařízení počítače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  <a:hlinkClick r:id="rId3" action="ppaction://hlinksldjump"/>
              </a:rPr>
              <a:t>Klávesnice</a:t>
            </a:r>
            <a:endParaRPr lang="cs-CZ" smtClean="0">
              <a:solidFill>
                <a:srgbClr val="FFC000"/>
              </a:solidFill>
            </a:endParaRPr>
          </a:p>
          <a:p>
            <a:pPr eaLnBrk="1" hangingPunct="1"/>
            <a:r>
              <a:rPr lang="cs-CZ" smtClean="0">
                <a:solidFill>
                  <a:srgbClr val="FFC000"/>
                </a:solidFill>
                <a:hlinkClick r:id="rId4" action="ppaction://hlinksldjump"/>
              </a:rPr>
              <a:t>Myš</a:t>
            </a:r>
            <a:endParaRPr lang="cs-CZ" smtClean="0">
              <a:solidFill>
                <a:srgbClr val="FFC000"/>
              </a:solidFill>
            </a:endParaRPr>
          </a:p>
          <a:p>
            <a:pPr eaLnBrk="1" hangingPunct="1"/>
            <a:r>
              <a:rPr lang="cs-CZ" smtClean="0">
                <a:solidFill>
                  <a:srgbClr val="FFC000"/>
                </a:solidFill>
                <a:hlinkClick r:id="rId5" action="ppaction://hlinksldjump"/>
              </a:rPr>
              <a:t>Skener</a:t>
            </a:r>
            <a:endParaRPr lang="cs-CZ" smtClean="0">
              <a:solidFill>
                <a:srgbClr val="FFC000"/>
              </a:solidFill>
            </a:endParaRPr>
          </a:p>
          <a:p>
            <a:pPr eaLnBrk="1" hangingPunct="1"/>
            <a:r>
              <a:rPr lang="cs-CZ" smtClean="0">
                <a:solidFill>
                  <a:srgbClr val="FFC000"/>
                </a:solidFill>
                <a:hlinkClick r:id="rId6" action="ppaction://hlinksldjump"/>
              </a:rPr>
              <a:t>Tablet</a:t>
            </a:r>
            <a:endParaRPr lang="cs-CZ" smtClean="0">
              <a:solidFill>
                <a:srgbClr val="FFC000"/>
              </a:solidFill>
            </a:endParaRPr>
          </a:p>
          <a:p>
            <a:pPr eaLnBrk="1" hangingPunct="1"/>
            <a:r>
              <a:rPr lang="cs-CZ" smtClean="0">
                <a:solidFill>
                  <a:srgbClr val="FFC000"/>
                </a:solidFill>
                <a:hlinkClick r:id="rId7" action="ppaction://hlinksldjump"/>
              </a:rPr>
              <a:t>Kamera</a:t>
            </a:r>
            <a:endParaRPr lang="cs-CZ" smtClean="0">
              <a:solidFill>
                <a:srgbClr val="FFC000"/>
              </a:solidFill>
            </a:endParaRPr>
          </a:p>
          <a:p>
            <a:pPr eaLnBrk="1" hangingPunct="1"/>
            <a:r>
              <a:rPr lang="cs-CZ" smtClean="0">
                <a:solidFill>
                  <a:srgbClr val="FFC000"/>
                </a:solidFill>
                <a:hlinkClick r:id="rId8" action="ppaction://hlinksldjump"/>
              </a:rPr>
              <a:t>Mikrofon</a:t>
            </a:r>
            <a:endParaRPr lang="cs-CZ" smtClean="0">
              <a:solidFill>
                <a:srgbClr val="FFC000"/>
              </a:solidFill>
            </a:endParaRPr>
          </a:p>
          <a:p>
            <a:pPr eaLnBrk="1" hangingPunct="1"/>
            <a:r>
              <a:rPr lang="cs-CZ" smtClean="0">
                <a:solidFill>
                  <a:srgbClr val="FFC000"/>
                </a:solidFill>
                <a:hlinkClick r:id="rId9" action="ppaction://hlinksldjump"/>
              </a:rPr>
              <a:t>Joystick</a:t>
            </a:r>
            <a:endParaRPr lang="cs-CZ" smtClean="0">
              <a:solidFill>
                <a:srgbClr val="FFC000"/>
              </a:solidFill>
            </a:endParaRPr>
          </a:p>
          <a:p>
            <a:pPr eaLnBrk="1" hangingPunct="1"/>
            <a:r>
              <a:rPr lang="cs-CZ" smtClean="0">
                <a:solidFill>
                  <a:srgbClr val="FFC000"/>
                </a:solidFill>
                <a:hlinkClick r:id="rId10" action="ppaction://hlinksldjump"/>
              </a:rPr>
              <a:t>Fotoaparát</a:t>
            </a:r>
            <a:r>
              <a:rPr lang="cs-CZ" smtClean="0">
                <a:solidFill>
                  <a:srgbClr val="FFC000"/>
                </a:solidFill>
              </a:rPr>
              <a:t> </a:t>
            </a:r>
            <a:endParaRPr lang="cs-CZ" smtClean="0"/>
          </a:p>
        </p:txBody>
      </p:sp>
      <p:pic>
        <p:nvPicPr>
          <p:cNvPr id="10244" name="Picture 2" descr="C:\Users\mamka.DOMA\AppData\Local\Microsoft\Windows\Temporary Internet Files\Content.IE5\C7XJZLW6\MCj0398481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75" y="1571625"/>
            <a:ext cx="18335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Users\mamka.DOMA\AppData\Local\Microsoft\Windows\Temporary Internet Files\Content.IE5\SK2IYA4O\MCj04338780000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63" y="12144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C:\Users\mamka.DOMA\AppData\Local\Microsoft\Windows\Temporary Internet Files\Content.IE5\4NC1V0EM\MCj04347800000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2313" y="23574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C:\Users\mamka.DOMA\AppData\Local\Microsoft\Windows\Temporary Internet Files\Content.IE5\C7XJZLW6\MCj03605560000[1].wm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14688" y="2357438"/>
            <a:ext cx="171608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3" descr="C:\Users\mamka.DOMA\AppData\Local\Microsoft\Windows\Temporary Internet Files\Content.IE5\5RE5X36N\MCj04338730000[1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86125" y="485775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C:\Users\mamka.DOMA\AppData\Local\Microsoft\Windows\Temporary Internet Files\Content.IE5\4NC1V0EM\MCj04338650000[1]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76825" y="32845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5" name="Picture 25" descr="C:\Users\mamka.DOMA\AppData\Local\Microsoft\Windows\Temporary Internet Files\Content.IE5\5RE5X36N\MCj03605940000[1].wmf"/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tx2">
                <a:tint val="45000"/>
                <a:satMod val="400000"/>
              </a:schemeClr>
            </a:duotone>
            <a:lum bright="40000"/>
          </a:blip>
          <a:srcRect/>
          <a:stretch>
            <a:fillRect/>
          </a:stretch>
        </p:blipFill>
        <p:spPr bwMode="auto">
          <a:xfrm>
            <a:off x="7020272" y="4653136"/>
            <a:ext cx="1833563" cy="1641475"/>
          </a:xfrm>
          <a:prstGeom prst="rect">
            <a:avLst/>
          </a:prstGeom>
          <a:noFill/>
        </p:spPr>
      </p:pic>
      <p:pic>
        <p:nvPicPr>
          <p:cNvPr id="10251" name="Picture 18" descr="C:\Users\Zdeňka\AppData\Local\Microsoft\Windows\Temporary Internet Files\Content.IE5\KT7PC8HN\MC900424762[1].wmf"/>
          <p:cNvPicPr>
            <a:picLocks noChangeAspect="1" noChangeArrowheads="1"/>
          </p:cNvPicPr>
          <p:nvPr/>
        </p:nvPicPr>
        <p:blipFill>
          <a:blip r:embed="rId19" cstate="print">
            <a:lum contrast="-30000"/>
          </a:blip>
          <a:srcRect/>
          <a:stretch>
            <a:fillRect/>
          </a:stretch>
        </p:blipFill>
        <p:spPr bwMode="auto">
          <a:xfrm>
            <a:off x="5580063" y="5084763"/>
            <a:ext cx="131603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4" descr="C:\Users\Zdeňka\AppData\Local\Microsoft\Windows\Temporary Internet Files\Content.IE5\AY74N09F\MC900230326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08850" y="1341438"/>
            <a:ext cx="17399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3"/>
          <p:cNvSpPr>
            <a:spLocks noGrp="1"/>
          </p:cNvSpPr>
          <p:nvPr>
            <p:ph type="title"/>
          </p:nvPr>
        </p:nvSpPr>
        <p:spPr>
          <a:xfrm>
            <a:off x="357188" y="714375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Komunikační zařízení</a:t>
            </a:r>
          </a:p>
        </p:txBody>
      </p:sp>
      <p:sp>
        <p:nvSpPr>
          <p:cNvPr id="11267" name="Zástupný symbol pro obsah 4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4525962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C000"/>
                </a:solidFill>
                <a:hlinkClick r:id="rId3" action="ppaction://hlinksldjump"/>
              </a:rPr>
              <a:t>Mobilní telefon</a:t>
            </a:r>
            <a:endParaRPr lang="cs-CZ" smtClean="0">
              <a:solidFill>
                <a:srgbClr val="FFC000"/>
              </a:solidFill>
            </a:endParaRPr>
          </a:p>
          <a:p>
            <a:pPr eaLnBrk="1" hangingPunct="1"/>
            <a:r>
              <a:rPr lang="cs-CZ" smtClean="0">
                <a:solidFill>
                  <a:srgbClr val="FFC000"/>
                </a:solidFill>
                <a:hlinkClick r:id="rId4" action="ppaction://hlinksldjump"/>
              </a:rPr>
              <a:t>Flash disk</a:t>
            </a:r>
            <a:endParaRPr lang="cs-CZ" smtClean="0">
              <a:solidFill>
                <a:srgbClr val="FFC000"/>
              </a:solidFill>
            </a:endParaRPr>
          </a:p>
          <a:p>
            <a:pPr eaLnBrk="1" hangingPunct="1"/>
            <a:r>
              <a:rPr lang="cs-CZ" smtClean="0">
                <a:solidFill>
                  <a:srgbClr val="FFC000"/>
                </a:solidFill>
                <a:hlinkClick r:id="rId5" action="ppaction://hlinksldjump"/>
              </a:rPr>
              <a:t>Modem</a:t>
            </a:r>
            <a:endParaRPr lang="cs-CZ" smtClean="0">
              <a:solidFill>
                <a:srgbClr val="FFC000"/>
              </a:solidFill>
            </a:endParaRPr>
          </a:p>
          <a:p>
            <a:pPr eaLnBrk="1" hangingPunct="1"/>
            <a:r>
              <a:rPr lang="cs-CZ" smtClean="0">
                <a:solidFill>
                  <a:srgbClr val="FFC000"/>
                </a:solidFill>
                <a:hlinkClick r:id="rId6" action="ppaction://hlinksldjump"/>
              </a:rPr>
              <a:t>Síťová zařízení </a:t>
            </a:r>
            <a:endParaRPr lang="cs-CZ" smtClean="0">
              <a:solidFill>
                <a:srgbClr val="FFC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  <p:pic>
        <p:nvPicPr>
          <p:cNvPr id="11268" name="Picture 5" descr="C:\Users\mamka.DOMA\AppData\Local\Microsoft\Windows\Temporary Internet Files\Content.IE5\SK2IYA4O\MCj0441332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16287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C:\Users\mamka.DOMA\AppData\Local\Microsoft\Windows\Temporary Internet Files\Content.IE5\5RE5X36N\MCj043387900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2997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lačítko akce: Domů 12">
            <a:hlinkClick r:id="rId9" action="ppaction://hlinksldjump" highlightClick="1"/>
          </p:cNvPr>
          <p:cNvSpPr/>
          <p:nvPr/>
        </p:nvSpPr>
        <p:spPr>
          <a:xfrm>
            <a:off x="7929563" y="5643563"/>
            <a:ext cx="1042987" cy="10429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1271" name="Picture 11" descr="C:\Users\Zdeňka\AppData\Local\Microsoft\Windows\Temporary Internet Files\Content.IE5\AY74N09F\MC900398531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163" y="5013325"/>
            <a:ext cx="18224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0" descr="C:\Users\Zdeňka\AppData\Local\Microsoft\Windows\Temporary Internet Files\Content.IE5\AY74N09F\MC90042605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975" y="4724400"/>
            <a:ext cx="1778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metafory,mikročipy,montážní linky,muži,osoby,PC,počítače,počítačové čipy,pracovníci montážní linky,technologie,trychtýř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844675"/>
            <a:ext cx="33115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Motiv sady Office">
  <a:themeElements>
    <a:clrScheme name="Vlastní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AC08F"/>
      </a:hlink>
      <a:folHlink>
        <a:srgbClr val="F8A56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712</Words>
  <Application>Microsoft Office PowerPoint</Application>
  <PresentationFormat>Předvádění na obrazovce (4:3)</PresentationFormat>
  <Paragraphs>161</Paragraphs>
  <Slides>32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Verdana</vt:lpstr>
      <vt:lpstr>Arial</vt:lpstr>
      <vt:lpstr>Lucida Sans Unicode</vt:lpstr>
      <vt:lpstr>Calibri</vt:lpstr>
      <vt:lpstr>Motiv sady Office</vt:lpstr>
      <vt:lpstr>Vlastní návrh</vt:lpstr>
      <vt:lpstr>Snímek 1</vt:lpstr>
      <vt:lpstr>Počítač</vt:lpstr>
      <vt:lpstr>Osobní počítač - PC </vt:lpstr>
      <vt:lpstr>Počítač - hardware</vt:lpstr>
      <vt:lpstr>Výstupní zařízení počítače</vt:lpstr>
      <vt:lpstr>Vlastní počítač</vt:lpstr>
      <vt:lpstr>Vstupní zařízení počítače</vt:lpstr>
      <vt:lpstr>Komunikační zařízení</vt:lpstr>
      <vt:lpstr>Snímek 9</vt:lpstr>
      <vt:lpstr>uživatelé PC</vt:lpstr>
      <vt:lpstr>monitor</vt:lpstr>
      <vt:lpstr>reproduktory</vt:lpstr>
      <vt:lpstr>sluchátka</vt:lpstr>
      <vt:lpstr>tiskárna </vt:lpstr>
      <vt:lpstr>dataprojektor</vt:lpstr>
      <vt:lpstr>interaktivní tabule</vt:lpstr>
      <vt:lpstr>klávesnice</vt:lpstr>
      <vt:lpstr>myš</vt:lpstr>
      <vt:lpstr>skener</vt:lpstr>
      <vt:lpstr>tablet </vt:lpstr>
      <vt:lpstr>webová kamera</vt:lpstr>
      <vt:lpstr>videokamera</vt:lpstr>
      <vt:lpstr>mikrofon</vt:lpstr>
      <vt:lpstr>joystick</vt:lpstr>
      <vt:lpstr>fotoaparát </vt:lpstr>
      <vt:lpstr>mobilní telefon</vt:lpstr>
      <vt:lpstr>flash disk</vt:lpstr>
      <vt:lpstr>modem</vt:lpstr>
      <vt:lpstr>síť</vt:lpstr>
      <vt:lpstr>notebook</vt:lpstr>
      <vt:lpstr>Zdroje:</vt:lpstr>
      <vt:lpstr>Snímek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Zdeňka Švecová</dc:creator>
  <cp:lastModifiedBy>Zdeňka</cp:lastModifiedBy>
  <cp:revision>128</cp:revision>
  <dcterms:created xsi:type="dcterms:W3CDTF">2009-10-14T13:54:25Z</dcterms:created>
  <dcterms:modified xsi:type="dcterms:W3CDTF">2013-06-08T18:45:57Z</dcterms:modified>
</cp:coreProperties>
</file>