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2" r:id="rId2"/>
    <p:sldId id="256" r:id="rId3"/>
    <p:sldId id="257" r:id="rId4"/>
    <p:sldId id="258" r:id="rId5"/>
    <p:sldId id="259" r:id="rId6"/>
    <p:sldId id="260" r:id="rId7"/>
    <p:sldId id="261" r:id="rId8"/>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cs-CZ" smtClean="0"/>
              <a:t>Kliknutím lze upravit styl.</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p>
            <a:fld id="{62347B59-A43A-4EB0-9FCA-C1E049FC54A0}" type="datetimeFigureOut">
              <a:rPr lang="cs-CZ" smtClean="0"/>
              <a:t>16.7.2013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0CE8F7D4-9870-4456-ADD5-CF5EA0035B56}" type="slidenum">
              <a:rPr lang="cs-CZ" smtClean="0"/>
              <a:t>‹#›</a:t>
            </a:fld>
            <a:endParaRPr lang="cs-CZ"/>
          </a:p>
        </p:txBody>
      </p:sp>
    </p:spTree>
  </p:cSld>
  <p:clrMapOvr>
    <a:masterClrMapping/>
  </p:clrMapOvr>
  <p:transition spd="slow">
    <p:cove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62347B59-A43A-4EB0-9FCA-C1E049FC54A0}" type="datetimeFigureOut">
              <a:rPr lang="cs-CZ" smtClean="0"/>
              <a:t>16.7.2013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0CE8F7D4-9870-4456-ADD5-CF5EA0035B56}" type="slidenum">
              <a:rPr lang="cs-CZ" smtClean="0"/>
              <a:t>‹#›</a:t>
            </a:fld>
            <a:endParaRPr lang="cs-CZ"/>
          </a:p>
        </p:txBody>
      </p:sp>
    </p:spTree>
  </p:cSld>
  <p:clrMapOvr>
    <a:masterClrMapping/>
  </p:clrMapOvr>
  <p:transition spd="slow">
    <p:cove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62347B59-A43A-4EB0-9FCA-C1E049FC54A0}" type="datetimeFigureOut">
              <a:rPr lang="cs-CZ" smtClean="0"/>
              <a:t>16.7.2013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0CE8F7D4-9870-4456-ADD5-CF5EA0035B56}" type="slidenum">
              <a:rPr lang="cs-CZ" smtClean="0"/>
              <a:t>‹#›</a:t>
            </a:fld>
            <a:endParaRPr lang="cs-CZ"/>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cs-CZ" smtClean="0"/>
              <a:t>Kliknutím lze upravit styl.</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Tree>
  </p:cSld>
  <p:clrMapOvr>
    <a:masterClrMapping/>
  </p:clrMapOvr>
  <p:transition spd="slow">
    <p:cov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62347B59-A43A-4EB0-9FCA-C1E049FC54A0}" type="datetimeFigureOut">
              <a:rPr lang="cs-CZ" smtClean="0"/>
              <a:t>16.7.2013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0CE8F7D4-9870-4456-ADD5-CF5EA0035B56}" type="slidenum">
              <a:rPr lang="cs-CZ" smtClean="0"/>
              <a:t>‹#›</a:t>
            </a:fld>
            <a:endParaRPr lang="cs-CZ"/>
          </a:p>
        </p:txBody>
      </p:sp>
      <p:sp>
        <p:nvSpPr>
          <p:cNvPr id="7" name="Title 6"/>
          <p:cNvSpPr>
            <a:spLocks noGrp="1"/>
          </p:cNvSpPr>
          <p:nvPr>
            <p:ph type="title"/>
          </p:nvPr>
        </p:nvSpPr>
        <p:spPr/>
        <p:txBody>
          <a:bodyPr/>
          <a:lstStyle/>
          <a:p>
            <a:r>
              <a:rPr lang="cs-CZ" smtClean="0"/>
              <a:t>Kliknutím lze upravit styl.</a:t>
            </a:r>
            <a:endParaRPr lang="en-US"/>
          </a:p>
        </p:txBody>
      </p:sp>
    </p:spTree>
  </p:cSld>
  <p:clrMapOvr>
    <a:masterClrMapping/>
  </p:clrMapOvr>
  <p:transition spd="slow">
    <p:cove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cs-CZ" smtClean="0"/>
              <a:t>Kliknutím lze upravit styl.</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62347B59-A43A-4EB0-9FCA-C1E049FC54A0}" type="datetimeFigureOut">
              <a:rPr lang="cs-CZ" smtClean="0"/>
              <a:t>16.7.2013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0CE8F7D4-9870-4456-ADD5-CF5EA0035B56}" type="slidenum">
              <a:rPr lang="cs-CZ" smtClean="0"/>
              <a:t>‹#›</a:t>
            </a:fld>
            <a:endParaRPr lang="cs-CZ"/>
          </a:p>
        </p:txBody>
      </p:sp>
    </p:spTree>
  </p:cSld>
  <p:clrMapOvr>
    <a:masterClrMapping/>
  </p:clrMapOvr>
  <p:transition spd="slow">
    <p:cove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5" name="Date Placeholder 4"/>
          <p:cNvSpPr>
            <a:spLocks noGrp="1"/>
          </p:cNvSpPr>
          <p:nvPr>
            <p:ph type="dt" sz="half" idx="10"/>
          </p:nvPr>
        </p:nvSpPr>
        <p:spPr/>
        <p:txBody>
          <a:bodyPr/>
          <a:lstStyle/>
          <a:p>
            <a:fld id="{62347B59-A43A-4EB0-9FCA-C1E049FC54A0}" type="datetimeFigureOut">
              <a:rPr lang="cs-CZ" smtClean="0"/>
              <a:t>16.7.2013</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0CE8F7D4-9870-4456-ADD5-CF5EA0035B56}" type="slidenum">
              <a:rPr lang="cs-CZ" smtClean="0"/>
              <a:t>‹#›</a:t>
            </a:fld>
            <a:endParaRPr lang="cs-CZ"/>
          </a:p>
        </p:txBody>
      </p:sp>
      <p:sp>
        <p:nvSpPr>
          <p:cNvPr id="9" name="Content Placeholder 8"/>
          <p:cNvSpPr>
            <a:spLocks noGrp="1"/>
          </p:cNvSpPr>
          <p:nvPr>
            <p:ph sz="quarter" idx="13"/>
          </p:nvPr>
        </p:nvSpPr>
        <p:spPr>
          <a:xfrm>
            <a:off x="676655" y="2679192"/>
            <a:ext cx="3822192" cy="34472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Tree>
  </p:cSld>
  <p:clrMapOvr>
    <a:masterClrMapping/>
  </p:clrMapOvr>
  <p:transition spd="slow">
    <p:cove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smtClean="0"/>
              <a:t>Kliknutím lze upravit styl.</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62347B59-A43A-4EB0-9FCA-C1E049FC54A0}" type="datetimeFigureOut">
              <a:rPr lang="cs-CZ" smtClean="0"/>
              <a:t>16.7.2013</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0CE8F7D4-9870-4456-ADD5-CF5EA0035B56}" type="slidenum">
              <a:rPr lang="cs-CZ" smtClean="0"/>
              <a:t>‹#›</a:t>
            </a:fld>
            <a:endParaRPr lang="cs-CZ"/>
          </a:p>
        </p:txBody>
      </p:sp>
    </p:spTree>
  </p:cSld>
  <p:clrMapOvr>
    <a:masterClrMapping/>
  </p:clrMapOvr>
  <p:transition spd="slow">
    <p:cove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Date Placeholder 2"/>
          <p:cNvSpPr>
            <a:spLocks noGrp="1"/>
          </p:cNvSpPr>
          <p:nvPr>
            <p:ph type="dt" sz="half" idx="10"/>
          </p:nvPr>
        </p:nvSpPr>
        <p:spPr/>
        <p:txBody>
          <a:bodyPr/>
          <a:lstStyle/>
          <a:p>
            <a:fld id="{62347B59-A43A-4EB0-9FCA-C1E049FC54A0}" type="datetimeFigureOut">
              <a:rPr lang="cs-CZ" smtClean="0"/>
              <a:t>16.7.2013</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0CE8F7D4-9870-4456-ADD5-CF5EA0035B56}" type="slidenum">
              <a:rPr lang="cs-CZ" smtClean="0"/>
              <a:t>‹#›</a:t>
            </a:fld>
            <a:endParaRPr lang="cs-CZ"/>
          </a:p>
        </p:txBody>
      </p:sp>
    </p:spTree>
  </p:cSld>
  <p:clrMapOvr>
    <a:masterClrMapping/>
  </p:clrMapOvr>
  <p:transition spd="slow">
    <p:cove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62347B59-A43A-4EB0-9FCA-C1E049FC54A0}" type="datetimeFigureOut">
              <a:rPr lang="cs-CZ" smtClean="0"/>
              <a:t>16.7.2013</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0CE8F7D4-9870-4456-ADD5-CF5EA0035B56}" type="slidenum">
              <a:rPr lang="cs-CZ" smtClean="0"/>
              <a:t>‹#›</a:t>
            </a:fld>
            <a:endParaRPr lang="cs-CZ"/>
          </a:p>
        </p:txBody>
      </p:sp>
    </p:spTree>
  </p:cSld>
  <p:clrMapOvr>
    <a:masterClrMapping/>
  </p:clrMapOvr>
  <p:transition spd="slow">
    <p:cove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62347B59-A43A-4EB0-9FCA-C1E049FC54A0}" type="datetimeFigureOut">
              <a:rPr lang="cs-CZ" smtClean="0"/>
              <a:t>16.7.2013</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0CE8F7D4-9870-4456-ADD5-CF5EA0035B56}" type="slidenum">
              <a:rPr lang="cs-CZ" smtClean="0"/>
              <a:t>‹#›</a:t>
            </a:fld>
            <a:endParaRPr lang="cs-CZ"/>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cs-CZ" smtClean="0"/>
              <a:t>Kliknutím lze upravit styl.</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Tree>
  </p:cSld>
  <p:clrMapOvr>
    <a:masterClrMapping/>
  </p:clrMapOvr>
  <p:transition spd="slow">
    <p:cove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cs-CZ" smtClean="0"/>
              <a:t>Kliknutím lze upravit styl.</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62347B59-A43A-4EB0-9FCA-C1E049FC54A0}" type="datetimeFigureOut">
              <a:rPr lang="cs-CZ" smtClean="0"/>
              <a:t>16.7.2013</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0CE8F7D4-9870-4456-ADD5-CF5EA0035B56}" type="slidenum">
              <a:rPr lang="cs-CZ" smtClean="0"/>
              <a:t>‹#›</a:t>
            </a:fld>
            <a:endParaRPr lang="cs-CZ"/>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Tree>
  </p:cSld>
  <p:clrMapOvr>
    <a:masterClrMapping/>
  </p:clrMapOvr>
  <p:transition spd="slow">
    <p:cove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cs-CZ" smtClean="0"/>
              <a:t>Kliknutím lze upravit styl.</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62347B59-A43A-4EB0-9FCA-C1E049FC54A0}" type="datetimeFigureOut">
              <a:rPr lang="cs-CZ" smtClean="0"/>
              <a:t>16.7.2013</a:t>
            </a:fld>
            <a:endParaRPr lang="cs-CZ"/>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cs-CZ"/>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0CE8F7D4-9870-4456-ADD5-CF5EA0035B56}" type="slidenum">
              <a:rPr lang="cs-CZ" smtClean="0"/>
              <a:t>‹#›</a:t>
            </a:fld>
            <a:endParaRPr lang="cs-CZ"/>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cover/>
  </p:transition>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creativecommons.org/licenses/by-sa/3.0/deed.cs" TargetMode="External"/><Relationship Id="rId2" Type="http://schemas.openxmlformats.org/officeDocument/2006/relationships/hyperlink" Target="http://cs.wikipedia.org/wiki/Freehosting"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hyperlink" Target="http://www.webzdarma.cz/" TargetMode="External"/><Relationship Id="rId2" Type="http://schemas.openxmlformats.org/officeDocument/2006/relationships/hyperlink" Target="http://www.ic.cz/"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467544" y="2348880"/>
            <a:ext cx="7990656" cy="1247452"/>
          </a:xfrm>
        </p:spPr>
        <p:txBody>
          <a:bodyPr>
            <a:normAutofit fontScale="90000"/>
          </a:bodyPr>
          <a:lstStyle/>
          <a:p>
            <a:pPr algn="ctr"/>
            <a:r>
              <a:rPr lang="cs-CZ" dirty="0" smtClean="0"/>
              <a:t>Tento vzdělávací </a:t>
            </a:r>
            <a:r>
              <a:rPr lang="cs-CZ" sz="4400" dirty="0" smtClean="0"/>
              <a:t>materiál vznikl </a:t>
            </a:r>
            <a:br>
              <a:rPr lang="cs-CZ" sz="4400" dirty="0" smtClean="0"/>
            </a:br>
            <a:r>
              <a:rPr lang="cs-CZ" sz="4400" dirty="0" smtClean="0"/>
              <a:t>v rámci projektu EU – peníze školám</a:t>
            </a:r>
            <a:endParaRPr lang="cs-CZ" sz="4400" dirty="0"/>
          </a:p>
        </p:txBody>
      </p:sp>
      <p:sp>
        <p:nvSpPr>
          <p:cNvPr id="3" name="Podnadpis 2"/>
          <p:cNvSpPr>
            <a:spLocks noGrp="1"/>
          </p:cNvSpPr>
          <p:nvPr>
            <p:ph type="subTitle" idx="1"/>
          </p:nvPr>
        </p:nvSpPr>
        <p:spPr>
          <a:xfrm>
            <a:off x="1187624" y="4509120"/>
            <a:ext cx="6400800" cy="838944"/>
          </a:xfrm>
        </p:spPr>
        <p:txBody>
          <a:bodyPr>
            <a:normAutofit/>
          </a:bodyPr>
          <a:lstStyle/>
          <a:p>
            <a:r>
              <a:rPr lang="cs-CZ" sz="2400" dirty="0"/>
              <a:t>Název projektu : Objevujeme svět kolem nás</a:t>
            </a:r>
            <a:br>
              <a:rPr lang="cs-CZ" sz="2400" dirty="0"/>
            </a:br>
            <a:r>
              <a:rPr lang="cs-CZ" sz="2400" dirty="0" err="1"/>
              <a:t>Reg</a:t>
            </a:r>
            <a:r>
              <a:rPr lang="cs-CZ" sz="2400" dirty="0"/>
              <a:t>. číslo projektu: CZ.1.07/1.4.00/21.2040</a:t>
            </a:r>
          </a:p>
        </p:txBody>
      </p:sp>
      <p:pic>
        <p:nvPicPr>
          <p:cNvPr id="4" name="Obráze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91680" y="476672"/>
            <a:ext cx="6084916" cy="1487978"/>
          </a:xfrm>
          <a:prstGeom prst="rect">
            <a:avLst/>
          </a:prstGeom>
        </p:spPr>
      </p:pic>
    </p:spTree>
    <p:extLst>
      <p:ext uri="{BB962C8B-B14F-4D97-AF65-F5344CB8AC3E}">
        <p14:creationId xmlns:p14="http://schemas.microsoft.com/office/powerpoint/2010/main" val="2149852048"/>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err="1" smtClean="0"/>
              <a:t>Webhosting</a:t>
            </a:r>
            <a:endParaRPr lang="cs-CZ" dirty="0"/>
          </a:p>
        </p:txBody>
      </p:sp>
    </p:spTree>
    <p:extLst>
      <p:ext uri="{BB962C8B-B14F-4D97-AF65-F5344CB8AC3E}">
        <p14:creationId xmlns:p14="http://schemas.microsoft.com/office/powerpoint/2010/main" val="3019855497"/>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755576" y="476672"/>
            <a:ext cx="7774632" cy="4608512"/>
          </a:xfrm>
        </p:spPr>
        <p:txBody>
          <a:bodyPr>
            <a:noAutofit/>
          </a:bodyPr>
          <a:lstStyle/>
          <a:p>
            <a:r>
              <a:rPr lang="cs-CZ" sz="2400" b="1" dirty="0" err="1"/>
              <a:t>Webhosting</a:t>
            </a:r>
            <a:r>
              <a:rPr lang="cs-CZ" sz="2400" dirty="0"/>
              <a:t> je pronájem prostoru pro webové stránky na cizím serveru. Pronajímatel serveru bývá označován jako poskytovatel </a:t>
            </a:r>
            <a:r>
              <a:rPr lang="cs-CZ" sz="2400" dirty="0" err="1"/>
              <a:t>webhostingu</a:t>
            </a:r>
            <a:r>
              <a:rPr lang="cs-CZ" sz="2400" dirty="0"/>
              <a:t> (webového prostoru).</a:t>
            </a:r>
            <a:br>
              <a:rPr lang="cs-CZ" sz="2400" dirty="0"/>
            </a:br>
            <a:r>
              <a:rPr lang="cs-CZ" sz="2400" dirty="0"/>
              <a:t>Díky </a:t>
            </a:r>
            <a:r>
              <a:rPr lang="cs-CZ" sz="2400" dirty="0" err="1"/>
              <a:t>webhostingu</a:t>
            </a:r>
            <a:r>
              <a:rPr lang="cs-CZ" sz="2400" dirty="0"/>
              <a:t> si můžete své webové stránky umístit na internet, aniž byste museli mít vlastní server. Ceny za </a:t>
            </a:r>
            <a:r>
              <a:rPr lang="cs-CZ" sz="2400" dirty="0" err="1"/>
              <a:t>webhosting</a:t>
            </a:r>
            <a:r>
              <a:rPr lang="cs-CZ" sz="2400" dirty="0"/>
              <a:t> se pohybují od pár Kč až po několik tisíc Kč za měsíc. Existuje i bezplatná varianta, tzv. </a:t>
            </a:r>
            <a:r>
              <a:rPr lang="cs-CZ" sz="2400" dirty="0" err="1"/>
              <a:t>freehosting</a:t>
            </a:r>
            <a:r>
              <a:rPr lang="cs-CZ" sz="2400" dirty="0"/>
              <a:t>. </a:t>
            </a:r>
            <a:r>
              <a:rPr lang="cs-CZ" sz="2400" dirty="0" err="1">
                <a:solidFill>
                  <a:schemeClr val="bg1">
                    <a:lumMod val="95000"/>
                  </a:schemeClr>
                </a:solidFill>
                <a:hlinkClick r:id="rId2" tooltip="Freehosting"/>
              </a:rPr>
              <a:t>Freehosting</a:t>
            </a:r>
            <a:r>
              <a:rPr lang="cs-CZ" sz="2400" dirty="0">
                <a:solidFill>
                  <a:schemeClr val="bg1">
                    <a:lumMod val="95000"/>
                  </a:schemeClr>
                </a:solidFill>
              </a:rPr>
              <a:t> </a:t>
            </a:r>
            <a:r>
              <a:rPr lang="cs-CZ" sz="2400" dirty="0"/>
              <a:t>obvykle nezahrnuje žádné záruky ohledně funkčnosti, má omezenou technickou podporu. Často je s </a:t>
            </a:r>
            <a:r>
              <a:rPr lang="cs-CZ" sz="2400" dirty="0" err="1"/>
              <a:t>freehostingem</a:t>
            </a:r>
            <a:r>
              <a:rPr lang="cs-CZ" sz="2400" dirty="0"/>
              <a:t> spojeno umisťování reklamy na stránkách.</a:t>
            </a:r>
            <a:br>
              <a:rPr lang="cs-CZ" sz="2400" dirty="0"/>
            </a:br>
            <a:r>
              <a:rPr lang="cs-CZ" sz="2400" dirty="0" smtClean="0"/>
              <a:t/>
            </a:r>
            <a:br>
              <a:rPr lang="cs-CZ" sz="2400" dirty="0" smtClean="0"/>
            </a:br>
            <a:r>
              <a:rPr lang="cs-CZ" sz="1200" dirty="0"/>
              <a:t>Zdroj : http://cs.wikipedia.org/wiki/Hosting</a:t>
            </a:r>
            <a:br>
              <a:rPr lang="cs-CZ" sz="1200" dirty="0"/>
            </a:br>
            <a:r>
              <a:rPr lang="cs-CZ" sz="1200" dirty="0"/>
              <a:t>Text je dostupný pod </a:t>
            </a:r>
            <a:r>
              <a:rPr lang="cs-CZ" sz="1200" dirty="0">
                <a:hlinkClick r:id="rId3"/>
              </a:rPr>
              <a:t>licencí </a:t>
            </a:r>
            <a:r>
              <a:rPr lang="cs-CZ" sz="1200" dirty="0" err="1">
                <a:hlinkClick r:id="rId3"/>
              </a:rPr>
              <a:t>Creative</a:t>
            </a:r>
            <a:r>
              <a:rPr lang="cs-CZ" sz="1200" dirty="0">
                <a:hlinkClick r:id="rId3"/>
              </a:rPr>
              <a:t> </a:t>
            </a:r>
            <a:r>
              <a:rPr lang="cs-CZ" sz="1200" dirty="0" err="1">
                <a:hlinkClick r:id="rId3"/>
              </a:rPr>
              <a:t>Commons</a:t>
            </a:r>
            <a:r>
              <a:rPr lang="cs-CZ" sz="1200" dirty="0">
                <a:hlinkClick r:id="rId3"/>
              </a:rPr>
              <a:t> Uveďte autora – Zachovejte licenci 3.0 </a:t>
            </a:r>
            <a:r>
              <a:rPr lang="cs-CZ" sz="1200" dirty="0" err="1">
                <a:hlinkClick r:id="rId3"/>
              </a:rPr>
              <a:t>Unported</a:t>
            </a:r>
            <a:r>
              <a:rPr lang="cs-CZ" sz="1200" dirty="0"/>
              <a:t/>
            </a:r>
            <a:br>
              <a:rPr lang="cs-CZ" sz="1200" dirty="0"/>
            </a:br>
            <a:endParaRPr lang="cs-CZ" sz="1200" dirty="0"/>
          </a:p>
        </p:txBody>
      </p:sp>
    </p:spTree>
    <p:extLst>
      <p:ext uri="{BB962C8B-B14F-4D97-AF65-F5344CB8AC3E}">
        <p14:creationId xmlns:p14="http://schemas.microsoft.com/office/powerpoint/2010/main" val="565373547"/>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http://www.ic.cz/</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506457"/>
            <a:ext cx="8657305" cy="48673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Ovál 2"/>
          <p:cNvSpPr/>
          <p:nvPr/>
        </p:nvSpPr>
        <p:spPr>
          <a:xfrm>
            <a:off x="2195736" y="3789040"/>
            <a:ext cx="1080120" cy="2800798"/>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3365547152"/>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2" presetClass="entr" presetSubtype="4" fill="hold" nodeType="withEffect">
                                  <p:stCondLst>
                                    <p:cond delay="0"/>
                                  </p:stCondLst>
                                  <p:childTnLst>
                                    <p:set>
                                      <p:cBhvr>
                                        <p:cTn id="9" dur="1" fill="hold">
                                          <p:stCondLst>
                                            <p:cond delay="0"/>
                                          </p:stCondLst>
                                        </p:cTn>
                                        <p:tgtEl>
                                          <p:spTgt spid="1026"/>
                                        </p:tgtEl>
                                        <p:attrNameLst>
                                          <p:attrName>style.visibility</p:attrName>
                                        </p:attrNameLst>
                                      </p:cBhvr>
                                      <p:to>
                                        <p:strVal val="visible"/>
                                      </p:to>
                                    </p:set>
                                    <p:anim calcmode="lin" valueType="num">
                                      <p:cBhvr additive="base">
                                        <p:cTn id="10" dur="500" fill="hold"/>
                                        <p:tgtEl>
                                          <p:spTgt spid="1026"/>
                                        </p:tgtEl>
                                        <p:attrNameLst>
                                          <p:attrName>ppt_x</p:attrName>
                                        </p:attrNameLst>
                                      </p:cBhvr>
                                      <p:tavLst>
                                        <p:tav tm="0">
                                          <p:val>
                                            <p:strVal val="#ppt_x"/>
                                          </p:val>
                                        </p:tav>
                                        <p:tav tm="100000">
                                          <p:val>
                                            <p:strVal val="#ppt_x"/>
                                          </p:val>
                                        </p:tav>
                                      </p:tavLst>
                                    </p:anim>
                                    <p:anim calcmode="lin" valueType="num">
                                      <p:cBhvr additive="base">
                                        <p:cTn id="11" dur="500" fill="hold"/>
                                        <p:tgtEl>
                                          <p:spTgt spid="1026"/>
                                        </p:tgtEl>
                                        <p:attrNameLst>
                                          <p:attrName>ppt_y</p:attrName>
                                        </p:attrNameLst>
                                      </p:cBhvr>
                                      <p:tavLst>
                                        <p:tav tm="0">
                                          <p:val>
                                            <p:strVal val="1+#ppt_h/2"/>
                                          </p:val>
                                        </p:tav>
                                        <p:tav tm="100000">
                                          <p:val>
                                            <p:strVal val="#ppt_y"/>
                                          </p:val>
                                        </p:tav>
                                      </p:tavLst>
                                    </p:anim>
                                  </p:childTnLst>
                                </p:cTn>
                              </p:par>
                              <p:par>
                                <p:cTn id="12" presetID="22" presetClass="entr" presetSubtype="4" fill="hold" grpId="0" nodeType="with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wipe(down)">
                                      <p:cBhvr>
                                        <p:cTn id="1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http://www.webzdarma.cz/</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556792"/>
            <a:ext cx="8710680" cy="4897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Ovál 3"/>
          <p:cNvSpPr/>
          <p:nvPr/>
        </p:nvSpPr>
        <p:spPr>
          <a:xfrm rot="5400000">
            <a:off x="3920171" y="2208621"/>
            <a:ext cx="1080120" cy="2800798"/>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2350794768"/>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10" presetClass="entr" presetSubtype="0" fill="hold" nodeType="withEffect">
                                  <p:stCondLst>
                                    <p:cond delay="0"/>
                                  </p:stCondLst>
                                  <p:childTnLst>
                                    <p:set>
                                      <p:cBhvr>
                                        <p:cTn id="11" dur="1" fill="hold">
                                          <p:stCondLst>
                                            <p:cond delay="0"/>
                                          </p:stCondLst>
                                        </p:cTn>
                                        <p:tgtEl>
                                          <p:spTgt spid="2050"/>
                                        </p:tgtEl>
                                        <p:attrNameLst>
                                          <p:attrName>style.visibility</p:attrName>
                                        </p:attrNameLst>
                                      </p:cBhvr>
                                      <p:to>
                                        <p:strVal val="visible"/>
                                      </p:to>
                                    </p:set>
                                    <p:animEffect transition="in" filter="fade">
                                      <p:cBhvr>
                                        <p:cTn id="12" dur="500"/>
                                        <p:tgtEl>
                                          <p:spTgt spid="2050"/>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ipe(down)">
                                      <p:cBhvr>
                                        <p:cTn id="1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Webzdarma</a:t>
            </a:r>
            <a:r>
              <a:rPr lang="cs-CZ" dirty="0" smtClean="0"/>
              <a:t> - registrace</a:t>
            </a:r>
            <a:endParaRPr lang="cs-CZ"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9724" y="1628800"/>
            <a:ext cx="8820472" cy="49590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Ovál 3"/>
          <p:cNvSpPr/>
          <p:nvPr/>
        </p:nvSpPr>
        <p:spPr>
          <a:xfrm>
            <a:off x="1784082" y="3755017"/>
            <a:ext cx="1080120" cy="2800798"/>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872744041"/>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2" presetClass="entr" presetSubtype="4" fill="hold" nodeType="withEffect">
                                  <p:stCondLst>
                                    <p:cond delay="0"/>
                                  </p:stCondLst>
                                  <p:childTnLst>
                                    <p:set>
                                      <p:cBhvr>
                                        <p:cTn id="9" dur="1" fill="hold">
                                          <p:stCondLst>
                                            <p:cond delay="0"/>
                                          </p:stCondLst>
                                        </p:cTn>
                                        <p:tgtEl>
                                          <p:spTgt spid="3074"/>
                                        </p:tgtEl>
                                        <p:attrNameLst>
                                          <p:attrName>style.visibility</p:attrName>
                                        </p:attrNameLst>
                                      </p:cBhvr>
                                      <p:to>
                                        <p:strVal val="visible"/>
                                      </p:to>
                                    </p:set>
                                    <p:anim calcmode="lin" valueType="num">
                                      <p:cBhvr additive="base">
                                        <p:cTn id="10" dur="500" fill="hold"/>
                                        <p:tgtEl>
                                          <p:spTgt spid="3074"/>
                                        </p:tgtEl>
                                        <p:attrNameLst>
                                          <p:attrName>ppt_x</p:attrName>
                                        </p:attrNameLst>
                                      </p:cBhvr>
                                      <p:tavLst>
                                        <p:tav tm="0">
                                          <p:val>
                                            <p:strVal val="#ppt_x"/>
                                          </p:val>
                                        </p:tav>
                                        <p:tav tm="100000">
                                          <p:val>
                                            <p:strVal val="#ppt_x"/>
                                          </p:val>
                                        </p:tav>
                                      </p:tavLst>
                                    </p:anim>
                                    <p:anim calcmode="lin" valueType="num">
                                      <p:cBhvr additive="base">
                                        <p:cTn id="11" dur="500" fill="hold"/>
                                        <p:tgtEl>
                                          <p:spTgt spid="3074"/>
                                        </p:tgtEl>
                                        <p:attrNameLst>
                                          <p:attrName>ppt_y</p:attrName>
                                        </p:attrNameLst>
                                      </p:cBhvr>
                                      <p:tavLst>
                                        <p:tav tm="0">
                                          <p:val>
                                            <p:strVal val="1+#ppt_h/2"/>
                                          </p:val>
                                        </p:tav>
                                        <p:tav tm="100000">
                                          <p:val>
                                            <p:strVal val="#ppt_y"/>
                                          </p:val>
                                        </p:tav>
                                      </p:tavLst>
                                    </p:anim>
                                  </p:childTnLst>
                                </p:cTn>
                              </p:par>
                              <p:par>
                                <p:cTn id="12" presetID="22" presetClass="entr" presetSubtype="4" fill="hold" grpId="0" nodeType="with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down)">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20000"/>
          </a:bodyPr>
          <a:lstStyle/>
          <a:p>
            <a:endParaRPr lang="cs-CZ" b="1" dirty="0" smtClean="0"/>
          </a:p>
          <a:p>
            <a:r>
              <a:rPr lang="cs-CZ" b="1" dirty="0" smtClean="0"/>
              <a:t>Autor : Mgr. Martin Kolský </a:t>
            </a:r>
            <a:endParaRPr lang="cs-CZ" dirty="0"/>
          </a:p>
          <a:p>
            <a:r>
              <a:rPr lang="cs-CZ" b="1" dirty="0"/>
              <a:t>O</a:t>
            </a:r>
            <a:r>
              <a:rPr lang="cs-CZ" b="1" dirty="0" smtClean="0"/>
              <a:t>bdobí vytvoření výukového materiálu : září 2011 </a:t>
            </a:r>
            <a:endParaRPr lang="cs-CZ" dirty="0"/>
          </a:p>
          <a:p>
            <a:r>
              <a:rPr lang="cs-CZ" b="1" dirty="0"/>
              <a:t>V</a:t>
            </a:r>
            <a:r>
              <a:rPr lang="cs-CZ" b="1" dirty="0" smtClean="0"/>
              <a:t>zdělávací obor : Informatika pro 8. ročník</a:t>
            </a:r>
          </a:p>
          <a:p>
            <a:r>
              <a:rPr lang="cs-CZ" b="1" dirty="0" smtClean="0"/>
              <a:t>Anotace </a:t>
            </a:r>
            <a:r>
              <a:rPr lang="cs-CZ" b="1" dirty="0"/>
              <a:t>: Prezentace </a:t>
            </a:r>
            <a:r>
              <a:rPr lang="cs-CZ" b="1" dirty="0" smtClean="0"/>
              <a:t>vysvětluje termín </a:t>
            </a:r>
            <a:r>
              <a:rPr lang="cs-CZ" b="1" dirty="0" err="1" smtClean="0"/>
              <a:t>hosting</a:t>
            </a:r>
            <a:r>
              <a:rPr lang="cs-CZ" b="1" dirty="0" smtClean="0"/>
              <a:t> a uvádí možnosti bezplatných </a:t>
            </a:r>
            <a:r>
              <a:rPr lang="cs-CZ" b="1" dirty="0" err="1" smtClean="0"/>
              <a:t>hostingových</a:t>
            </a:r>
            <a:r>
              <a:rPr lang="cs-CZ" b="1" dirty="0" smtClean="0"/>
              <a:t> internetových stránek.</a:t>
            </a:r>
            <a:endParaRPr lang="cs-CZ" b="1" dirty="0"/>
          </a:p>
          <a:p>
            <a:r>
              <a:rPr lang="cs-CZ" b="1" dirty="0"/>
              <a:t>Očekávaný výstup : </a:t>
            </a:r>
            <a:r>
              <a:rPr lang="cs-CZ" b="1" dirty="0" smtClean="0"/>
              <a:t>Žák ví, co je to </a:t>
            </a:r>
            <a:r>
              <a:rPr lang="cs-CZ" b="1" dirty="0" err="1" smtClean="0"/>
              <a:t>hosting</a:t>
            </a:r>
            <a:r>
              <a:rPr lang="cs-CZ" b="1" dirty="0" smtClean="0"/>
              <a:t> a umí si zaregistrovat internetovou doménu.</a:t>
            </a:r>
          </a:p>
          <a:p>
            <a:r>
              <a:rPr lang="cs-CZ" b="1" dirty="0"/>
              <a:t>Obrazový zdroj : </a:t>
            </a:r>
            <a:r>
              <a:rPr lang="cs-CZ" dirty="0" smtClean="0">
                <a:hlinkClick r:id="rId2"/>
              </a:rPr>
              <a:t>www.ic.cz</a:t>
            </a:r>
            <a:r>
              <a:rPr lang="cs-CZ" dirty="0" smtClean="0"/>
              <a:t>, </a:t>
            </a:r>
            <a:r>
              <a:rPr lang="cs-CZ" dirty="0" smtClean="0">
                <a:hlinkClick r:id="rId3"/>
              </a:rPr>
              <a:t>www.webzdarma.cz</a:t>
            </a:r>
            <a:r>
              <a:rPr lang="cs-CZ" dirty="0" smtClean="0"/>
              <a:t>.</a:t>
            </a:r>
            <a:endParaRPr lang="cs-CZ" dirty="0"/>
          </a:p>
          <a:p>
            <a:endParaRPr lang="cs-CZ" dirty="0"/>
          </a:p>
        </p:txBody>
      </p:sp>
      <p:sp>
        <p:nvSpPr>
          <p:cNvPr id="3" name="Nadpis 2"/>
          <p:cNvSpPr>
            <a:spLocks noGrp="1"/>
          </p:cNvSpPr>
          <p:nvPr>
            <p:ph type="title"/>
          </p:nvPr>
        </p:nvSpPr>
        <p:spPr>
          <a:xfrm>
            <a:off x="467544" y="548680"/>
            <a:ext cx="8229600" cy="1252728"/>
          </a:xfrm>
        </p:spPr>
        <p:txBody>
          <a:bodyPr>
            <a:noAutofit/>
          </a:bodyPr>
          <a:lstStyle/>
          <a:p>
            <a:r>
              <a:rPr lang="cs-CZ" sz="3200" dirty="0"/>
              <a:t>Název projektu : Objevujeme svět kolem nás</a:t>
            </a:r>
            <a:br>
              <a:rPr lang="cs-CZ" sz="3200" dirty="0"/>
            </a:br>
            <a:r>
              <a:rPr lang="cs-CZ" sz="3200" dirty="0" err="1"/>
              <a:t>Reg</a:t>
            </a:r>
            <a:r>
              <a:rPr lang="cs-CZ" sz="3200" dirty="0"/>
              <a:t>. číslo projektu: CZ.1.07/1.4.00/21.2040</a:t>
            </a:r>
            <a:br>
              <a:rPr lang="cs-CZ" sz="3200" dirty="0"/>
            </a:br>
            <a:endParaRPr lang="cs-CZ" sz="3200" dirty="0"/>
          </a:p>
        </p:txBody>
      </p:sp>
    </p:spTree>
    <p:extLst>
      <p:ext uri="{BB962C8B-B14F-4D97-AF65-F5344CB8AC3E}">
        <p14:creationId xmlns:p14="http://schemas.microsoft.com/office/powerpoint/2010/main" val="540818394"/>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par>
                                <p:cTn id="8" presetID="2" presetClass="entr" presetSubtype="4" fill="hold" grpId="0"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 calcmode="lin" valueType="num">
                                      <p:cBhvr additive="base">
                                        <p:cTn id="10"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1" dur="500" fill="hold"/>
                                        <p:tgtEl>
                                          <p:spTgt spid="2">
                                            <p:txEl>
                                              <p:pRg st="1" end="1"/>
                                            </p:txEl>
                                          </p:spTgt>
                                        </p:tgtEl>
                                        <p:attrNameLst>
                                          <p:attrName>ppt_y</p:attrName>
                                        </p:attrNameLst>
                                      </p:cBhvr>
                                      <p:tavLst>
                                        <p:tav tm="0">
                                          <p:val>
                                            <p:strVal val="1+#ppt_h/2"/>
                                          </p:val>
                                        </p:tav>
                                        <p:tav tm="100000">
                                          <p:val>
                                            <p:strVal val="#ppt_y"/>
                                          </p:val>
                                        </p:tav>
                                      </p:tavLst>
                                    </p:anim>
                                  </p:childTnLst>
                                </p:cTn>
                              </p:par>
                              <p:par>
                                <p:cTn id="12" presetID="2" presetClass="entr" presetSubtype="4" fill="hold" grpId="0" nodeType="with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 calcmode="lin" valueType="num">
                                      <p:cBhvr additive="base">
                                        <p:cTn id="14"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2">
                                            <p:txEl>
                                              <p:pRg st="2" end="2"/>
                                            </p:txEl>
                                          </p:spTgt>
                                        </p:tgtEl>
                                        <p:attrNameLst>
                                          <p:attrName>ppt_y</p:attrName>
                                        </p:attrNameLst>
                                      </p:cBhvr>
                                      <p:tavLst>
                                        <p:tav tm="0">
                                          <p:val>
                                            <p:strVal val="1+#ppt_h/2"/>
                                          </p:val>
                                        </p:tav>
                                        <p:tav tm="100000">
                                          <p:val>
                                            <p:strVal val="#ppt_y"/>
                                          </p:val>
                                        </p:tav>
                                      </p:tavLst>
                                    </p:anim>
                                  </p:childTnLst>
                                </p:cTn>
                              </p:par>
                              <p:par>
                                <p:cTn id="16" presetID="2" presetClass="entr" presetSubtype="4" fill="hold" grpId="0" nodeType="withEffect">
                                  <p:stCondLst>
                                    <p:cond delay="0"/>
                                  </p:stCondLst>
                                  <p:childTnLst>
                                    <p:set>
                                      <p:cBhvr>
                                        <p:cTn id="17" dur="1" fill="hold">
                                          <p:stCondLst>
                                            <p:cond delay="0"/>
                                          </p:stCondLst>
                                        </p:cTn>
                                        <p:tgtEl>
                                          <p:spTgt spid="2">
                                            <p:txEl>
                                              <p:pRg st="3" end="3"/>
                                            </p:txEl>
                                          </p:spTgt>
                                        </p:tgtEl>
                                        <p:attrNameLst>
                                          <p:attrName>style.visibility</p:attrName>
                                        </p:attrNameLst>
                                      </p:cBhvr>
                                      <p:to>
                                        <p:strVal val="visible"/>
                                      </p:to>
                                    </p:set>
                                    <p:anim calcmode="lin" valueType="num">
                                      <p:cBhvr additive="base">
                                        <p:cTn id="18"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2">
                                            <p:txEl>
                                              <p:pRg st="3" end="3"/>
                                            </p:txEl>
                                          </p:spTgt>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 calcmode="lin" valueType="num">
                                      <p:cBhvr additive="base">
                                        <p:cTn id="22"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2">
                                            <p:txEl>
                                              <p:pRg st="4" end="4"/>
                                            </p:txEl>
                                          </p:spTgt>
                                        </p:tgtEl>
                                        <p:attrNameLst>
                                          <p:attrName>ppt_y</p:attrName>
                                        </p:attrNameLst>
                                      </p:cBhvr>
                                      <p:tavLst>
                                        <p:tav tm="0">
                                          <p:val>
                                            <p:strVal val="1+#ppt_h/2"/>
                                          </p:val>
                                        </p:tav>
                                        <p:tav tm="100000">
                                          <p:val>
                                            <p:strVal val="#ppt_y"/>
                                          </p:val>
                                        </p:tav>
                                      </p:tavLst>
                                    </p:anim>
                                  </p:childTnLst>
                                </p:cTn>
                              </p:par>
                              <p:par>
                                <p:cTn id="24" presetID="2" presetClass="entr" presetSubtype="4" fill="hold" grpId="0" nodeType="withEffect">
                                  <p:stCondLst>
                                    <p:cond delay="0"/>
                                  </p:stCondLst>
                                  <p:childTnLst>
                                    <p:set>
                                      <p:cBhvr>
                                        <p:cTn id="25" dur="1" fill="hold">
                                          <p:stCondLst>
                                            <p:cond delay="0"/>
                                          </p:stCondLst>
                                        </p:cTn>
                                        <p:tgtEl>
                                          <p:spTgt spid="2">
                                            <p:txEl>
                                              <p:pRg st="5" end="5"/>
                                            </p:txEl>
                                          </p:spTgt>
                                        </p:tgtEl>
                                        <p:attrNameLst>
                                          <p:attrName>style.visibility</p:attrName>
                                        </p:attrNameLst>
                                      </p:cBhvr>
                                      <p:to>
                                        <p:strVal val="visible"/>
                                      </p:to>
                                    </p:set>
                                    <p:anim calcmode="lin" valueType="num">
                                      <p:cBhvr additive="base">
                                        <p:cTn id="26"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2">
                                            <p:txEl>
                                              <p:pRg st="5" end="5"/>
                                            </p:txEl>
                                          </p:spTgt>
                                        </p:tgtEl>
                                        <p:attrNameLst>
                                          <p:attrName>ppt_y</p:attrName>
                                        </p:attrNameLst>
                                      </p:cBhvr>
                                      <p:tavLst>
                                        <p:tav tm="0">
                                          <p:val>
                                            <p:strVal val="1+#ppt_h/2"/>
                                          </p:val>
                                        </p:tav>
                                        <p:tav tm="100000">
                                          <p:val>
                                            <p:strVal val="#ppt_y"/>
                                          </p:val>
                                        </p:tav>
                                      </p:tavLst>
                                    </p:anim>
                                  </p:childTnLst>
                                </p:cTn>
                              </p:par>
                              <p:par>
                                <p:cTn id="28" presetID="2" presetClass="entr" presetSubtype="4" fill="hold" grpId="0" nodeType="withEffect">
                                  <p:stCondLst>
                                    <p:cond delay="0"/>
                                  </p:stCondLst>
                                  <p:childTnLst>
                                    <p:set>
                                      <p:cBhvr>
                                        <p:cTn id="29" dur="1" fill="hold">
                                          <p:stCondLst>
                                            <p:cond delay="0"/>
                                          </p:stCondLst>
                                        </p:cTn>
                                        <p:tgtEl>
                                          <p:spTgt spid="2">
                                            <p:txEl>
                                              <p:pRg st="6" end="6"/>
                                            </p:txEl>
                                          </p:spTgt>
                                        </p:tgtEl>
                                        <p:attrNameLst>
                                          <p:attrName>style.visibility</p:attrName>
                                        </p:attrNameLst>
                                      </p:cBhvr>
                                      <p:to>
                                        <p:strVal val="visible"/>
                                      </p:to>
                                    </p:set>
                                    <p:anim calcmode="lin" valueType="num">
                                      <p:cBhvr additive="base">
                                        <p:cTn id="30"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lnění">
  <a:themeElements>
    <a:clrScheme name="Vlnění">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Vlnění">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Vlnění">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17</TotalTime>
  <Words>111</Words>
  <Application>Microsoft Office PowerPoint</Application>
  <PresentationFormat>Předvádění na obrazovce (4:3)</PresentationFormat>
  <Paragraphs>15</Paragraphs>
  <Slides>7</Slides>
  <Notes>0</Notes>
  <HiddenSlides>0</HiddenSlides>
  <MMClips>0</MMClips>
  <ScaleCrop>false</ScaleCrop>
  <HeadingPairs>
    <vt:vector size="4" baseType="variant">
      <vt:variant>
        <vt:lpstr>Motiv</vt:lpstr>
      </vt:variant>
      <vt:variant>
        <vt:i4>1</vt:i4>
      </vt:variant>
      <vt:variant>
        <vt:lpstr>Nadpisy snímků</vt:lpstr>
      </vt:variant>
      <vt:variant>
        <vt:i4>7</vt:i4>
      </vt:variant>
    </vt:vector>
  </HeadingPairs>
  <TitlesOfParts>
    <vt:vector size="8" baseType="lpstr">
      <vt:lpstr>Vlnění</vt:lpstr>
      <vt:lpstr>Tento vzdělávací materiál vznikl  v rámci projektu EU – peníze školám</vt:lpstr>
      <vt:lpstr>Webhosting</vt:lpstr>
      <vt:lpstr>Webhosting je pronájem prostoru pro webové stránky na cizím serveru. Pronajímatel serveru bývá označován jako poskytovatel webhostingu (webového prostoru). Díky webhostingu si můžete své webové stránky umístit na internet, aniž byste museli mít vlastní server. Ceny za webhosting se pohybují od pár Kč až po několik tisíc Kč za měsíc. Existuje i bezplatná varianta, tzv. freehosting. Freehosting obvykle nezahrnuje žádné záruky ohledně funkčnosti, má omezenou technickou podporu. Často je s freehostingem spojeno umisťování reklamy na stránkách.  Zdroj : http://cs.wikipedia.org/wiki/Hosting Text je dostupný pod licencí Creative Commons Uveďte autora – Zachovejte licenci 3.0 Unported </vt:lpstr>
      <vt:lpstr>http://www.ic.cz/</vt:lpstr>
      <vt:lpstr>http://www.webzdarma.cz/</vt:lpstr>
      <vt:lpstr>Webzdarma - registrace</vt:lpstr>
      <vt:lpstr>Název projektu : Objevujeme svět kolem nás Reg. číslo projektu: CZ.1.07/1.4.00/21.2040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Webhosting</dc:title>
  <dc:creator>MK</dc:creator>
  <cp:lastModifiedBy>R. Smyčková</cp:lastModifiedBy>
  <cp:revision>4</cp:revision>
  <dcterms:created xsi:type="dcterms:W3CDTF">2011-12-30T17:54:00Z</dcterms:created>
  <dcterms:modified xsi:type="dcterms:W3CDTF">2013-07-16T18:33:53Z</dcterms:modified>
</cp:coreProperties>
</file>