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56" r:id="rId3"/>
    <p:sldId id="257" r:id="rId4"/>
    <p:sldId id="258" r:id="rId5"/>
    <p:sldId id="259" r:id="rId6"/>
    <p:sldId id="260" r:id="rId7"/>
    <p:sldId id="261" r:id="rId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cs-CZ" smtClean="0"/>
              <a:t>Kliknutím lze upravit styl.</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62347B59-A43A-4EB0-9FCA-C1E049FC54A0}" type="datetimeFigureOut">
              <a:rPr lang="cs-CZ" smtClean="0"/>
              <a:t>16.7.2013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CE8F7D4-9870-4456-ADD5-CF5EA0035B56}" type="slidenum">
              <a:rPr lang="cs-CZ" smtClean="0"/>
              <a:t>‹#›</a:t>
            </a:fld>
            <a:endParaRPr lang="cs-CZ"/>
          </a:p>
        </p:txBody>
      </p:sp>
    </p:spTree>
  </p:cSld>
  <p:clrMapOvr>
    <a:masterClrMapping/>
  </p:clrMapOvr>
  <p:transition spd="slow">
    <p:cov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62347B59-A43A-4EB0-9FCA-C1E049FC54A0}" type="datetimeFigureOut">
              <a:rPr lang="cs-CZ" smtClean="0"/>
              <a:t>16.7.2013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CE8F7D4-9870-4456-ADD5-CF5EA0035B56}" type="slidenum">
              <a:rPr lang="cs-CZ" smtClean="0"/>
              <a:t>‹#›</a:t>
            </a:fld>
            <a:endParaRPr lang="cs-CZ"/>
          </a:p>
        </p:txBody>
      </p:sp>
    </p:spTree>
  </p:cSld>
  <p:clrMapOvr>
    <a:masterClrMapping/>
  </p:clrMapOvr>
  <p:transition spd="slow">
    <p:cov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2347B59-A43A-4EB0-9FCA-C1E049FC54A0}" type="datetimeFigureOut">
              <a:rPr lang="cs-CZ" smtClean="0"/>
              <a:t>16.7.2013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CE8F7D4-9870-4456-ADD5-CF5EA0035B56}" type="slidenum">
              <a:rPr lang="cs-CZ" smtClean="0"/>
              <a:t>‹#›</a:t>
            </a:fld>
            <a:endParaRPr lang="cs-CZ"/>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cs-CZ" smtClean="0"/>
              <a:t>Kliknutím lze upravit styl.</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Tree>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62347B59-A43A-4EB0-9FCA-C1E049FC54A0}" type="datetimeFigureOut">
              <a:rPr lang="cs-CZ" smtClean="0"/>
              <a:t>16.7.2013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CE8F7D4-9870-4456-ADD5-CF5EA0035B56}" type="slidenum">
              <a:rPr lang="cs-CZ" smtClean="0"/>
              <a:t>‹#›</a:t>
            </a:fld>
            <a:endParaRPr lang="cs-CZ"/>
          </a:p>
        </p:txBody>
      </p:sp>
      <p:sp>
        <p:nvSpPr>
          <p:cNvPr id="7" name="Title 6"/>
          <p:cNvSpPr>
            <a:spLocks noGrp="1"/>
          </p:cNvSpPr>
          <p:nvPr>
            <p:ph type="title"/>
          </p:nvPr>
        </p:nvSpPr>
        <p:spPr/>
        <p:txBody>
          <a:bodyPr/>
          <a:lstStyle/>
          <a:p>
            <a:r>
              <a:rPr lang="cs-CZ" smtClean="0"/>
              <a:t>Kliknutím lze upravit styl.</a:t>
            </a:r>
            <a:endParaRPr lang="en-US"/>
          </a:p>
        </p:txBody>
      </p:sp>
    </p:spTree>
  </p:cSld>
  <p:clrMapOvr>
    <a:masterClrMapping/>
  </p:clrMapOvr>
  <p:transition spd="slow">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cs-CZ" smtClean="0"/>
              <a:t>Kliknutím lze upravit styl.</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62347B59-A43A-4EB0-9FCA-C1E049FC54A0}" type="datetimeFigureOut">
              <a:rPr lang="cs-CZ" smtClean="0"/>
              <a:t>16.7.2013</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0CE8F7D4-9870-4456-ADD5-CF5EA0035B56}" type="slidenum">
              <a:rPr lang="cs-CZ" smtClean="0"/>
              <a:t>‹#›</a:t>
            </a:fld>
            <a:endParaRPr lang="cs-CZ"/>
          </a:p>
        </p:txBody>
      </p:sp>
    </p:spTree>
  </p:cSld>
  <p:clrMapOvr>
    <a:masterClrMapping/>
  </p:clrMapOvr>
  <p:transitio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5" name="Date Placeholder 4"/>
          <p:cNvSpPr>
            <a:spLocks noGrp="1"/>
          </p:cNvSpPr>
          <p:nvPr>
            <p:ph type="dt" sz="half" idx="10"/>
          </p:nvPr>
        </p:nvSpPr>
        <p:spPr/>
        <p:txBody>
          <a:bodyPr/>
          <a:lstStyle/>
          <a:p>
            <a:fld id="{62347B59-A43A-4EB0-9FCA-C1E049FC54A0}" type="datetimeFigureOut">
              <a:rPr lang="cs-CZ" smtClean="0"/>
              <a:t>16.7.2013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CE8F7D4-9870-4456-ADD5-CF5EA0035B56}" type="slidenum">
              <a:rPr lang="cs-CZ" smtClean="0"/>
              <a:t>‹#›</a:t>
            </a:fld>
            <a:endParaRPr lang="cs-CZ"/>
          </a:p>
        </p:txBody>
      </p:sp>
      <p:sp>
        <p:nvSpPr>
          <p:cNvPr id="9" name="Content Placeholder 8"/>
          <p:cNvSpPr>
            <a:spLocks noGrp="1"/>
          </p:cNvSpPr>
          <p:nvPr>
            <p:ph sz="quarter" idx="13"/>
          </p:nvPr>
        </p:nvSpPr>
        <p:spPr>
          <a:xfrm>
            <a:off x="676655" y="2679192"/>
            <a:ext cx="3822192" cy="34472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Tree>
  </p:cSld>
  <p:clrMapOvr>
    <a:masterClrMapping/>
  </p:clrMapOvr>
  <p:transitio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62347B59-A43A-4EB0-9FCA-C1E049FC54A0}" type="datetimeFigureOut">
              <a:rPr lang="cs-CZ" smtClean="0"/>
              <a:t>16.7.2013</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0CE8F7D4-9870-4456-ADD5-CF5EA0035B56}" type="slidenum">
              <a:rPr lang="cs-CZ" smtClean="0"/>
              <a:t>‹#›</a:t>
            </a:fld>
            <a:endParaRPr lang="cs-CZ"/>
          </a:p>
        </p:txBody>
      </p:sp>
    </p:spTree>
  </p:cSld>
  <p:clrMapOvr>
    <a:masterClrMapping/>
  </p:clrMapOvr>
  <p:transitio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Date Placeholder 2"/>
          <p:cNvSpPr>
            <a:spLocks noGrp="1"/>
          </p:cNvSpPr>
          <p:nvPr>
            <p:ph type="dt" sz="half" idx="10"/>
          </p:nvPr>
        </p:nvSpPr>
        <p:spPr/>
        <p:txBody>
          <a:bodyPr/>
          <a:lstStyle/>
          <a:p>
            <a:fld id="{62347B59-A43A-4EB0-9FCA-C1E049FC54A0}" type="datetimeFigureOut">
              <a:rPr lang="cs-CZ" smtClean="0"/>
              <a:t>16.7.2013</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0CE8F7D4-9870-4456-ADD5-CF5EA0035B56}" type="slidenum">
              <a:rPr lang="cs-CZ" smtClean="0"/>
              <a:t>‹#›</a:t>
            </a:fld>
            <a:endParaRPr lang="cs-CZ"/>
          </a:p>
        </p:txBody>
      </p:sp>
    </p:spTree>
  </p:cSld>
  <p:clrMapOvr>
    <a:masterClrMapping/>
  </p:clrMapOvr>
  <p:transitio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62347B59-A43A-4EB0-9FCA-C1E049FC54A0}" type="datetimeFigureOut">
              <a:rPr lang="cs-CZ" smtClean="0"/>
              <a:t>16.7.2013</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0CE8F7D4-9870-4456-ADD5-CF5EA0035B56}" type="slidenum">
              <a:rPr lang="cs-CZ" smtClean="0"/>
              <a:t>‹#›</a:t>
            </a:fld>
            <a:endParaRPr lang="cs-CZ"/>
          </a:p>
        </p:txBody>
      </p:sp>
    </p:spTree>
  </p:cSld>
  <p:clrMapOvr>
    <a:masterClrMapping/>
  </p:clrMapOvr>
  <p:transition spd="slow">
    <p:cov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62347B59-A43A-4EB0-9FCA-C1E049FC54A0}" type="datetimeFigureOut">
              <a:rPr lang="cs-CZ" smtClean="0"/>
              <a:t>16.7.2013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CE8F7D4-9870-4456-ADD5-CF5EA0035B56}" type="slidenum">
              <a:rPr lang="cs-CZ" smtClean="0"/>
              <a:t>‹#›</a:t>
            </a:fld>
            <a:endParaRPr lang="cs-CZ"/>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cs-CZ" smtClean="0"/>
              <a:t>Kliknutím lze upravit styl.</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Tree>
  </p:cSld>
  <p:clrMapOvr>
    <a:masterClrMapping/>
  </p:clrMapOvr>
  <p:transition spd="slow">
    <p:cov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cs-CZ" smtClean="0"/>
              <a:t>Kliknutím lze upravit styl.</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62347B59-A43A-4EB0-9FCA-C1E049FC54A0}" type="datetimeFigureOut">
              <a:rPr lang="cs-CZ" smtClean="0"/>
              <a:t>16.7.2013</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0CE8F7D4-9870-4456-ADD5-CF5EA0035B56}" type="slidenum">
              <a:rPr lang="cs-CZ" smtClean="0"/>
              <a:t>‹#›</a:t>
            </a:fld>
            <a:endParaRPr lang="cs-CZ"/>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Tree>
  </p:cSld>
  <p:clrMapOvr>
    <a:masterClrMapping/>
  </p:clrMapOvr>
  <p:transition spd="slow">
    <p:cov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62347B59-A43A-4EB0-9FCA-C1E049FC54A0}" type="datetimeFigureOut">
              <a:rPr lang="cs-CZ" smtClean="0"/>
              <a:t>16.7.2013</a:t>
            </a:fld>
            <a:endParaRPr lang="cs-CZ"/>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cs-CZ"/>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0CE8F7D4-9870-4456-ADD5-CF5EA0035B56}" type="slidenum">
              <a:rPr lang="cs-CZ" smtClean="0"/>
              <a:t>‹#›</a:t>
            </a:fld>
            <a:endParaRPr lang="cs-CZ"/>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cover/>
  </p:transition>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creativecommons.org/licenses/by-sa/3.0/deed.cs" TargetMode="External"/><Relationship Id="rId2" Type="http://schemas.openxmlformats.org/officeDocument/2006/relationships/hyperlink" Target="http://cs.wikipedia.org/wiki/Freehosting"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www.webzdarma.cz/" TargetMode="External"/><Relationship Id="rId2" Type="http://schemas.openxmlformats.org/officeDocument/2006/relationships/hyperlink" Target="http://www.ic.cz/"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467544" y="2348880"/>
            <a:ext cx="7990656" cy="1247452"/>
          </a:xfrm>
        </p:spPr>
        <p:txBody>
          <a:bodyPr>
            <a:normAutofit fontScale="90000"/>
          </a:bodyPr>
          <a:lstStyle/>
          <a:p>
            <a:pPr algn="ctr"/>
            <a:r>
              <a:rPr lang="cs-CZ" dirty="0" smtClean="0"/>
              <a:t>Tento vzdělávací </a:t>
            </a:r>
            <a:r>
              <a:rPr lang="cs-CZ" sz="4400" dirty="0" smtClean="0"/>
              <a:t>materiál vznikl </a:t>
            </a:r>
            <a:br>
              <a:rPr lang="cs-CZ" sz="4400" dirty="0" smtClean="0"/>
            </a:br>
            <a:r>
              <a:rPr lang="cs-CZ" sz="4400" dirty="0" smtClean="0"/>
              <a:t>v rámci projektu EU – peníze školám</a:t>
            </a:r>
            <a:endParaRPr lang="cs-CZ" sz="4400" dirty="0"/>
          </a:p>
        </p:txBody>
      </p:sp>
      <p:sp>
        <p:nvSpPr>
          <p:cNvPr id="3" name="Podnadpis 2"/>
          <p:cNvSpPr>
            <a:spLocks noGrp="1"/>
          </p:cNvSpPr>
          <p:nvPr>
            <p:ph type="subTitle" idx="1"/>
          </p:nvPr>
        </p:nvSpPr>
        <p:spPr>
          <a:xfrm>
            <a:off x="1187624" y="4509120"/>
            <a:ext cx="6400800" cy="838944"/>
          </a:xfrm>
        </p:spPr>
        <p:txBody>
          <a:bodyPr>
            <a:normAutofit/>
          </a:bodyPr>
          <a:lstStyle/>
          <a:p>
            <a:r>
              <a:rPr lang="cs-CZ" sz="2400" dirty="0"/>
              <a:t>Název projektu : Objevujeme svět kolem nás</a:t>
            </a:r>
            <a:br>
              <a:rPr lang="cs-CZ" sz="2400" dirty="0"/>
            </a:br>
            <a:r>
              <a:rPr lang="cs-CZ" sz="2400" dirty="0" err="1"/>
              <a:t>Reg</a:t>
            </a:r>
            <a:r>
              <a:rPr lang="cs-CZ" sz="2400" dirty="0"/>
              <a:t>. číslo projektu: CZ.1.07/1.4.00/21.2040</a:t>
            </a:r>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1680" y="476672"/>
            <a:ext cx="6084916" cy="1487978"/>
          </a:xfrm>
          <a:prstGeom prst="rect">
            <a:avLst/>
          </a:prstGeom>
        </p:spPr>
      </p:pic>
    </p:spTree>
    <p:extLst>
      <p:ext uri="{BB962C8B-B14F-4D97-AF65-F5344CB8AC3E}">
        <p14:creationId xmlns:p14="http://schemas.microsoft.com/office/powerpoint/2010/main" val="2149852048"/>
      </p:ext>
    </p:extLst>
  </p:cSld>
  <p:clrMapOvr>
    <a:masterClrMapping/>
  </p:clrMapOvr>
  <mc:AlternateContent xmlns:mc="http://schemas.openxmlformats.org/markup-compatibility/2006">
    <mc:Choice xmlns:p14="http://schemas.microsoft.com/office/powerpoint/2010/main" Requires="p14">
      <p:transition spd="slow" p14:dur="800">
        <p:circle/>
      </p:transition>
    </mc:Choice>
    <mc:Fallback>
      <p:transition spd="slow">
        <p:circl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Webhosting</a:t>
            </a:r>
            <a:endParaRPr lang="cs-CZ" dirty="0"/>
          </a:p>
        </p:txBody>
      </p:sp>
    </p:spTree>
    <p:extLst>
      <p:ext uri="{BB962C8B-B14F-4D97-AF65-F5344CB8AC3E}">
        <p14:creationId xmlns:p14="http://schemas.microsoft.com/office/powerpoint/2010/main" val="3019855497"/>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755576" y="476672"/>
            <a:ext cx="7774632" cy="4608512"/>
          </a:xfrm>
        </p:spPr>
        <p:txBody>
          <a:bodyPr>
            <a:noAutofit/>
          </a:bodyPr>
          <a:lstStyle/>
          <a:p>
            <a:r>
              <a:rPr lang="cs-CZ" sz="2400" b="1" dirty="0" err="1"/>
              <a:t>Webhosting</a:t>
            </a:r>
            <a:r>
              <a:rPr lang="cs-CZ" sz="2400" dirty="0"/>
              <a:t> je pronájem prostoru pro webové stránky na cizím serveru. Pronajímatel serveru bývá označován jako poskytovatel </a:t>
            </a:r>
            <a:r>
              <a:rPr lang="cs-CZ" sz="2400" dirty="0" err="1"/>
              <a:t>webhostingu</a:t>
            </a:r>
            <a:r>
              <a:rPr lang="cs-CZ" sz="2400" dirty="0"/>
              <a:t> (webového prostoru).</a:t>
            </a:r>
            <a:br>
              <a:rPr lang="cs-CZ" sz="2400" dirty="0"/>
            </a:br>
            <a:r>
              <a:rPr lang="cs-CZ" sz="2400" dirty="0"/>
              <a:t>Díky </a:t>
            </a:r>
            <a:r>
              <a:rPr lang="cs-CZ" sz="2400" dirty="0" err="1"/>
              <a:t>webhostingu</a:t>
            </a:r>
            <a:r>
              <a:rPr lang="cs-CZ" sz="2400" dirty="0"/>
              <a:t> si můžete své webové stránky umístit na internet, aniž byste museli mít vlastní server. Ceny za </a:t>
            </a:r>
            <a:r>
              <a:rPr lang="cs-CZ" sz="2400" dirty="0" err="1"/>
              <a:t>webhosting</a:t>
            </a:r>
            <a:r>
              <a:rPr lang="cs-CZ" sz="2400" dirty="0"/>
              <a:t> se pohybují od pár Kč až po několik tisíc Kč za měsíc. Existuje i bezplatná varianta, tzv. </a:t>
            </a:r>
            <a:r>
              <a:rPr lang="cs-CZ" sz="2400" dirty="0" err="1"/>
              <a:t>freehosting</a:t>
            </a:r>
            <a:r>
              <a:rPr lang="cs-CZ" sz="2400" dirty="0"/>
              <a:t>. </a:t>
            </a:r>
            <a:r>
              <a:rPr lang="cs-CZ" sz="2400" dirty="0" err="1">
                <a:solidFill>
                  <a:schemeClr val="bg1">
                    <a:lumMod val="95000"/>
                  </a:schemeClr>
                </a:solidFill>
                <a:hlinkClick r:id="rId2" tooltip="Freehosting"/>
              </a:rPr>
              <a:t>Freehosting</a:t>
            </a:r>
            <a:r>
              <a:rPr lang="cs-CZ" sz="2400" dirty="0">
                <a:solidFill>
                  <a:schemeClr val="bg1">
                    <a:lumMod val="95000"/>
                  </a:schemeClr>
                </a:solidFill>
              </a:rPr>
              <a:t> </a:t>
            </a:r>
            <a:r>
              <a:rPr lang="cs-CZ" sz="2400" dirty="0"/>
              <a:t>obvykle nezahrnuje žádné záruky ohledně funkčnosti, má omezenou technickou podporu. Často je s </a:t>
            </a:r>
            <a:r>
              <a:rPr lang="cs-CZ" sz="2400" dirty="0" err="1"/>
              <a:t>freehostingem</a:t>
            </a:r>
            <a:r>
              <a:rPr lang="cs-CZ" sz="2400" dirty="0"/>
              <a:t> spojeno umisťování reklamy na stránkách.</a:t>
            </a:r>
            <a:br>
              <a:rPr lang="cs-CZ" sz="2400" dirty="0"/>
            </a:br>
            <a:r>
              <a:rPr lang="cs-CZ" sz="2400" dirty="0" smtClean="0"/>
              <a:t/>
            </a:r>
            <a:br>
              <a:rPr lang="cs-CZ" sz="2400" dirty="0" smtClean="0"/>
            </a:br>
            <a:r>
              <a:rPr lang="cs-CZ" sz="1200" dirty="0"/>
              <a:t>Zdroj : http://cs.wikipedia.org/wiki/Hosting</a:t>
            </a:r>
            <a:br>
              <a:rPr lang="cs-CZ" sz="1200" dirty="0"/>
            </a:br>
            <a:r>
              <a:rPr lang="cs-CZ" sz="1200" dirty="0"/>
              <a:t>Text je dostupný pod </a:t>
            </a:r>
            <a:r>
              <a:rPr lang="cs-CZ" sz="1200" dirty="0">
                <a:hlinkClick r:id="rId3"/>
              </a:rPr>
              <a:t>licencí </a:t>
            </a:r>
            <a:r>
              <a:rPr lang="cs-CZ" sz="1200" dirty="0" err="1">
                <a:hlinkClick r:id="rId3"/>
              </a:rPr>
              <a:t>Creative</a:t>
            </a:r>
            <a:r>
              <a:rPr lang="cs-CZ" sz="1200" dirty="0">
                <a:hlinkClick r:id="rId3"/>
              </a:rPr>
              <a:t> </a:t>
            </a:r>
            <a:r>
              <a:rPr lang="cs-CZ" sz="1200" dirty="0" err="1">
                <a:hlinkClick r:id="rId3"/>
              </a:rPr>
              <a:t>Commons</a:t>
            </a:r>
            <a:r>
              <a:rPr lang="cs-CZ" sz="1200" dirty="0">
                <a:hlinkClick r:id="rId3"/>
              </a:rPr>
              <a:t> Uveďte autora – Zachovejte licenci 3.0 </a:t>
            </a:r>
            <a:r>
              <a:rPr lang="cs-CZ" sz="1200" dirty="0" err="1">
                <a:hlinkClick r:id="rId3"/>
              </a:rPr>
              <a:t>Unported</a:t>
            </a:r>
            <a:r>
              <a:rPr lang="cs-CZ" sz="1200" dirty="0"/>
              <a:t/>
            </a:r>
            <a:br>
              <a:rPr lang="cs-CZ" sz="1200" dirty="0"/>
            </a:br>
            <a:endParaRPr lang="cs-CZ" sz="1200" dirty="0"/>
          </a:p>
        </p:txBody>
      </p:sp>
    </p:spTree>
    <p:extLst>
      <p:ext uri="{BB962C8B-B14F-4D97-AF65-F5344CB8AC3E}">
        <p14:creationId xmlns:p14="http://schemas.microsoft.com/office/powerpoint/2010/main" val="565373547"/>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http://www.ic.cz/</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506457"/>
            <a:ext cx="8657305" cy="4867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Ovál 2"/>
          <p:cNvSpPr/>
          <p:nvPr/>
        </p:nvSpPr>
        <p:spPr>
          <a:xfrm>
            <a:off x="2195736" y="3789040"/>
            <a:ext cx="1080120" cy="280079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365547152"/>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2" presetClass="entr" presetSubtype="4" fill="hold" nodeType="withEffect">
                                  <p:stCondLst>
                                    <p:cond delay="0"/>
                                  </p:stCondLst>
                                  <p:childTnLst>
                                    <p:set>
                                      <p:cBhvr>
                                        <p:cTn id="9" dur="1" fill="hold">
                                          <p:stCondLst>
                                            <p:cond delay="0"/>
                                          </p:stCondLst>
                                        </p:cTn>
                                        <p:tgtEl>
                                          <p:spTgt spid="1026"/>
                                        </p:tgtEl>
                                        <p:attrNameLst>
                                          <p:attrName>style.visibility</p:attrName>
                                        </p:attrNameLst>
                                      </p:cBhvr>
                                      <p:to>
                                        <p:strVal val="visible"/>
                                      </p:to>
                                    </p:set>
                                    <p:anim calcmode="lin" valueType="num">
                                      <p:cBhvr additive="base">
                                        <p:cTn id="10" dur="500" fill="hold"/>
                                        <p:tgtEl>
                                          <p:spTgt spid="1026"/>
                                        </p:tgtEl>
                                        <p:attrNameLst>
                                          <p:attrName>ppt_x</p:attrName>
                                        </p:attrNameLst>
                                      </p:cBhvr>
                                      <p:tavLst>
                                        <p:tav tm="0">
                                          <p:val>
                                            <p:strVal val="#ppt_x"/>
                                          </p:val>
                                        </p:tav>
                                        <p:tav tm="100000">
                                          <p:val>
                                            <p:strVal val="#ppt_x"/>
                                          </p:val>
                                        </p:tav>
                                      </p:tavLst>
                                    </p:anim>
                                    <p:anim calcmode="lin" valueType="num">
                                      <p:cBhvr additive="base">
                                        <p:cTn id="11" dur="500" fill="hold"/>
                                        <p:tgtEl>
                                          <p:spTgt spid="1026"/>
                                        </p:tgtEl>
                                        <p:attrNameLst>
                                          <p:attrName>ppt_y</p:attrName>
                                        </p:attrNameLst>
                                      </p:cBhvr>
                                      <p:tavLst>
                                        <p:tav tm="0">
                                          <p:val>
                                            <p:strVal val="1+#ppt_h/2"/>
                                          </p:val>
                                        </p:tav>
                                        <p:tav tm="100000">
                                          <p:val>
                                            <p:strVal val="#ppt_y"/>
                                          </p:val>
                                        </p:tav>
                                      </p:tavLst>
                                    </p:anim>
                                  </p:childTnLst>
                                </p:cTn>
                              </p:par>
                              <p:par>
                                <p:cTn id="12" presetID="22" presetClass="entr" presetSubtype="4" fill="hold" grpId="0" nodeType="with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down)">
                                      <p:cBhvr>
                                        <p:cTn id="1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http://www.webzdarma.cz/</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556792"/>
            <a:ext cx="8710680" cy="4897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Ovál 3"/>
          <p:cNvSpPr/>
          <p:nvPr/>
        </p:nvSpPr>
        <p:spPr>
          <a:xfrm rot="5400000">
            <a:off x="3920171" y="2208621"/>
            <a:ext cx="1080120" cy="280079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350794768"/>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10" presetClass="entr" presetSubtype="0" fill="hold" nodeType="withEffect">
                                  <p:stCondLst>
                                    <p:cond delay="0"/>
                                  </p:stCondLst>
                                  <p:childTnLst>
                                    <p:set>
                                      <p:cBhvr>
                                        <p:cTn id="11" dur="1" fill="hold">
                                          <p:stCondLst>
                                            <p:cond delay="0"/>
                                          </p:stCondLst>
                                        </p:cTn>
                                        <p:tgtEl>
                                          <p:spTgt spid="2050"/>
                                        </p:tgtEl>
                                        <p:attrNameLst>
                                          <p:attrName>style.visibility</p:attrName>
                                        </p:attrNameLst>
                                      </p:cBhvr>
                                      <p:to>
                                        <p:strVal val="visible"/>
                                      </p:to>
                                    </p:set>
                                    <p:animEffect transition="in" filter="fade">
                                      <p:cBhvr>
                                        <p:cTn id="12" dur="500"/>
                                        <p:tgtEl>
                                          <p:spTgt spid="2050"/>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down)">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Webzdarma</a:t>
            </a:r>
            <a:r>
              <a:rPr lang="cs-CZ" dirty="0" smtClean="0"/>
              <a:t> - registrace</a:t>
            </a:r>
            <a:endParaRPr lang="cs-CZ"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9724" y="1628800"/>
            <a:ext cx="8820472" cy="4959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Ovál 3"/>
          <p:cNvSpPr/>
          <p:nvPr/>
        </p:nvSpPr>
        <p:spPr>
          <a:xfrm>
            <a:off x="1784082" y="3755017"/>
            <a:ext cx="1080120" cy="280079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872744041"/>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2" presetClass="entr" presetSubtype="4" fill="hold" nodeType="withEffect">
                                  <p:stCondLst>
                                    <p:cond delay="0"/>
                                  </p:stCondLst>
                                  <p:childTnLst>
                                    <p:set>
                                      <p:cBhvr>
                                        <p:cTn id="9" dur="1" fill="hold">
                                          <p:stCondLst>
                                            <p:cond delay="0"/>
                                          </p:stCondLst>
                                        </p:cTn>
                                        <p:tgtEl>
                                          <p:spTgt spid="3074"/>
                                        </p:tgtEl>
                                        <p:attrNameLst>
                                          <p:attrName>style.visibility</p:attrName>
                                        </p:attrNameLst>
                                      </p:cBhvr>
                                      <p:to>
                                        <p:strVal val="visible"/>
                                      </p:to>
                                    </p:set>
                                    <p:anim calcmode="lin" valueType="num">
                                      <p:cBhvr additive="base">
                                        <p:cTn id="10" dur="500" fill="hold"/>
                                        <p:tgtEl>
                                          <p:spTgt spid="3074"/>
                                        </p:tgtEl>
                                        <p:attrNameLst>
                                          <p:attrName>ppt_x</p:attrName>
                                        </p:attrNameLst>
                                      </p:cBhvr>
                                      <p:tavLst>
                                        <p:tav tm="0">
                                          <p:val>
                                            <p:strVal val="#ppt_x"/>
                                          </p:val>
                                        </p:tav>
                                        <p:tav tm="100000">
                                          <p:val>
                                            <p:strVal val="#ppt_x"/>
                                          </p:val>
                                        </p:tav>
                                      </p:tavLst>
                                    </p:anim>
                                    <p:anim calcmode="lin" valueType="num">
                                      <p:cBhvr additive="base">
                                        <p:cTn id="11" dur="500" fill="hold"/>
                                        <p:tgtEl>
                                          <p:spTgt spid="3074"/>
                                        </p:tgtEl>
                                        <p:attrNameLst>
                                          <p:attrName>ppt_y</p:attrName>
                                        </p:attrNameLst>
                                      </p:cBhvr>
                                      <p:tavLst>
                                        <p:tav tm="0">
                                          <p:val>
                                            <p:strVal val="1+#ppt_h/2"/>
                                          </p:val>
                                        </p:tav>
                                        <p:tav tm="100000">
                                          <p:val>
                                            <p:strVal val="#ppt_y"/>
                                          </p:val>
                                        </p:tav>
                                      </p:tavLst>
                                    </p:anim>
                                  </p:childTnLst>
                                </p:cTn>
                              </p:par>
                              <p:par>
                                <p:cTn id="12" presetID="22" presetClass="entr" presetSubtype="4" fill="hold" grpId="0" nodeType="with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20000"/>
          </a:bodyPr>
          <a:lstStyle/>
          <a:p>
            <a:endParaRPr lang="cs-CZ" b="1" dirty="0" smtClean="0"/>
          </a:p>
          <a:p>
            <a:r>
              <a:rPr lang="cs-CZ" b="1" dirty="0" smtClean="0"/>
              <a:t>Autor : Mgr. Martin Kolský </a:t>
            </a:r>
            <a:endParaRPr lang="cs-CZ" dirty="0"/>
          </a:p>
          <a:p>
            <a:r>
              <a:rPr lang="cs-CZ" b="1" dirty="0"/>
              <a:t>O</a:t>
            </a:r>
            <a:r>
              <a:rPr lang="cs-CZ" b="1" dirty="0" smtClean="0"/>
              <a:t>bdobí vytvoření výukového materiálu : září 2011 </a:t>
            </a:r>
            <a:endParaRPr lang="cs-CZ" dirty="0"/>
          </a:p>
          <a:p>
            <a:r>
              <a:rPr lang="cs-CZ" b="1" dirty="0"/>
              <a:t>V</a:t>
            </a:r>
            <a:r>
              <a:rPr lang="cs-CZ" b="1" dirty="0" smtClean="0"/>
              <a:t>zdělávací obor : Informatika pro 8. ročník</a:t>
            </a:r>
          </a:p>
          <a:p>
            <a:r>
              <a:rPr lang="cs-CZ" b="1" dirty="0" smtClean="0"/>
              <a:t>Anotace </a:t>
            </a:r>
            <a:r>
              <a:rPr lang="cs-CZ" b="1" dirty="0"/>
              <a:t>: Prezentace </a:t>
            </a:r>
            <a:r>
              <a:rPr lang="cs-CZ" b="1" dirty="0" smtClean="0"/>
              <a:t>vysvětluje termín </a:t>
            </a:r>
            <a:r>
              <a:rPr lang="cs-CZ" b="1" dirty="0" err="1" smtClean="0"/>
              <a:t>hosting</a:t>
            </a:r>
            <a:r>
              <a:rPr lang="cs-CZ" b="1" dirty="0" smtClean="0"/>
              <a:t> a uvádí možnosti bezplatných </a:t>
            </a:r>
            <a:r>
              <a:rPr lang="cs-CZ" b="1" dirty="0" err="1" smtClean="0"/>
              <a:t>hostingových</a:t>
            </a:r>
            <a:r>
              <a:rPr lang="cs-CZ" b="1" dirty="0" smtClean="0"/>
              <a:t> internetových stránek.</a:t>
            </a:r>
            <a:endParaRPr lang="cs-CZ" b="1" dirty="0"/>
          </a:p>
          <a:p>
            <a:r>
              <a:rPr lang="cs-CZ" b="1" dirty="0"/>
              <a:t>Očekávaný výstup : </a:t>
            </a:r>
            <a:r>
              <a:rPr lang="cs-CZ" b="1" dirty="0" smtClean="0"/>
              <a:t>Žák ví, co je to </a:t>
            </a:r>
            <a:r>
              <a:rPr lang="cs-CZ" b="1" dirty="0" err="1" smtClean="0"/>
              <a:t>hosting</a:t>
            </a:r>
            <a:r>
              <a:rPr lang="cs-CZ" b="1" dirty="0" smtClean="0"/>
              <a:t> a umí si zaregistrovat internetovou doménu.</a:t>
            </a:r>
          </a:p>
          <a:p>
            <a:r>
              <a:rPr lang="cs-CZ" b="1" dirty="0"/>
              <a:t>Obrazový zdroj : </a:t>
            </a:r>
            <a:r>
              <a:rPr lang="cs-CZ" dirty="0" smtClean="0">
                <a:hlinkClick r:id="rId2"/>
              </a:rPr>
              <a:t>www.ic.cz</a:t>
            </a:r>
            <a:r>
              <a:rPr lang="cs-CZ" dirty="0" smtClean="0"/>
              <a:t>, </a:t>
            </a:r>
            <a:r>
              <a:rPr lang="cs-CZ" dirty="0" smtClean="0">
                <a:hlinkClick r:id="rId3"/>
              </a:rPr>
              <a:t>www.webzdarma.cz</a:t>
            </a:r>
            <a:r>
              <a:rPr lang="cs-CZ" dirty="0" smtClean="0"/>
              <a:t>.</a:t>
            </a:r>
            <a:endParaRPr lang="cs-CZ" dirty="0"/>
          </a:p>
          <a:p>
            <a:endParaRPr lang="cs-CZ" dirty="0"/>
          </a:p>
        </p:txBody>
      </p:sp>
      <p:sp>
        <p:nvSpPr>
          <p:cNvPr id="3" name="Nadpis 2"/>
          <p:cNvSpPr>
            <a:spLocks noGrp="1"/>
          </p:cNvSpPr>
          <p:nvPr>
            <p:ph type="title"/>
          </p:nvPr>
        </p:nvSpPr>
        <p:spPr>
          <a:xfrm>
            <a:off x="467544" y="548680"/>
            <a:ext cx="8229600" cy="1252728"/>
          </a:xfrm>
        </p:spPr>
        <p:txBody>
          <a:bodyPr>
            <a:noAutofit/>
          </a:bodyPr>
          <a:lstStyle/>
          <a:p>
            <a:r>
              <a:rPr lang="cs-CZ" sz="3200" dirty="0"/>
              <a:t>Název projektu : Objevujeme svět kolem nás</a:t>
            </a:r>
            <a:br>
              <a:rPr lang="cs-CZ" sz="3200" dirty="0"/>
            </a:br>
            <a:r>
              <a:rPr lang="cs-CZ" sz="3200" dirty="0" err="1"/>
              <a:t>Reg</a:t>
            </a:r>
            <a:r>
              <a:rPr lang="cs-CZ" sz="3200" dirty="0"/>
              <a:t>. číslo projektu: CZ.1.07/1.4.00/21.2040</a:t>
            </a:r>
            <a:br>
              <a:rPr lang="cs-CZ" sz="3200" dirty="0"/>
            </a:br>
            <a:endParaRPr lang="cs-CZ" sz="3200" dirty="0"/>
          </a:p>
        </p:txBody>
      </p:sp>
    </p:spTree>
    <p:extLst>
      <p:ext uri="{BB962C8B-B14F-4D97-AF65-F5344CB8AC3E}">
        <p14:creationId xmlns:p14="http://schemas.microsoft.com/office/powerpoint/2010/main" val="540818394"/>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par>
                                <p:cTn id="8" presetID="2" presetClass="entr" presetSubtype="4" fill="hold" grpId="0"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 calcmode="lin" valueType="num">
                                      <p:cBhvr additive="base">
                                        <p:cTn id="10"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1"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2" presetID="2" presetClass="entr" presetSubtype="4" fill="hold" grpId="0" nodeType="with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additive="base">
                                        <p:cTn id="14"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2">
                                            <p:txEl>
                                              <p:pRg st="3" end="3"/>
                                            </p:txEl>
                                          </p:spTgt>
                                        </p:tgtEl>
                                        <p:attrNameLst>
                                          <p:attrName>style.visibility</p:attrName>
                                        </p:attrNameLst>
                                      </p:cBhvr>
                                      <p:to>
                                        <p:strVal val="visible"/>
                                      </p:to>
                                    </p:set>
                                    <p:anim calcmode="lin" valueType="num">
                                      <p:cBhvr additive="base">
                                        <p:cTn id="18"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 calcmode="lin" valueType="num">
                                      <p:cBhvr additive="base">
                                        <p:cTn id="22"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2">
                                            <p:txEl>
                                              <p:pRg st="5" end="5"/>
                                            </p:txEl>
                                          </p:spTgt>
                                        </p:tgtEl>
                                        <p:attrNameLst>
                                          <p:attrName>style.visibility</p:attrName>
                                        </p:attrNameLst>
                                      </p:cBhvr>
                                      <p:to>
                                        <p:strVal val="visible"/>
                                      </p:to>
                                    </p:set>
                                    <p:anim calcmode="lin" valueType="num">
                                      <p:cBhvr additive="base">
                                        <p:cTn id="26"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2">
                                            <p:txEl>
                                              <p:pRg st="5" end="5"/>
                                            </p:txEl>
                                          </p:spTgt>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2">
                                            <p:txEl>
                                              <p:pRg st="6" end="6"/>
                                            </p:txEl>
                                          </p:spTgt>
                                        </p:tgtEl>
                                        <p:attrNameLst>
                                          <p:attrName>style.visibility</p:attrName>
                                        </p:attrNameLst>
                                      </p:cBhvr>
                                      <p:to>
                                        <p:strVal val="visible"/>
                                      </p:to>
                                    </p:set>
                                    <p:anim calcmode="lin" valueType="num">
                                      <p:cBhvr additive="base">
                                        <p:cTn id="30"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lnění">
  <a:themeElements>
    <a:clrScheme name="Vlnění">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Vlnění">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Vlnění">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17</TotalTime>
  <Words>111</Words>
  <Application>Microsoft Office PowerPoint</Application>
  <PresentationFormat>Předvádění na obrazovce (4:3)</PresentationFormat>
  <Paragraphs>15</Paragraphs>
  <Slides>7</Slides>
  <Notes>0</Notes>
  <HiddenSlides>0</HiddenSlides>
  <MMClips>0</MMClips>
  <ScaleCrop>false</ScaleCrop>
  <HeadingPairs>
    <vt:vector size="4" baseType="variant">
      <vt:variant>
        <vt:lpstr>Motiv</vt:lpstr>
      </vt:variant>
      <vt:variant>
        <vt:i4>1</vt:i4>
      </vt:variant>
      <vt:variant>
        <vt:lpstr>Nadpisy snímků</vt:lpstr>
      </vt:variant>
      <vt:variant>
        <vt:i4>7</vt:i4>
      </vt:variant>
    </vt:vector>
  </HeadingPairs>
  <TitlesOfParts>
    <vt:vector size="8" baseType="lpstr">
      <vt:lpstr>Vlnění</vt:lpstr>
      <vt:lpstr>Tento vzdělávací materiál vznikl  v rámci projektu EU – peníze školám</vt:lpstr>
      <vt:lpstr>Webhosting</vt:lpstr>
      <vt:lpstr>Webhosting je pronájem prostoru pro webové stránky na cizím serveru. Pronajímatel serveru bývá označován jako poskytovatel webhostingu (webového prostoru). Díky webhostingu si můžete své webové stránky umístit na internet, aniž byste museli mít vlastní server. Ceny za webhosting se pohybují od pár Kč až po několik tisíc Kč za měsíc. Existuje i bezplatná varianta, tzv. freehosting. Freehosting obvykle nezahrnuje žádné záruky ohledně funkčnosti, má omezenou technickou podporu. Často je s freehostingem spojeno umisťování reklamy na stránkách.  Zdroj : http://cs.wikipedia.org/wiki/Hosting Text je dostupný pod licencí Creative Commons Uveďte autora – Zachovejte licenci 3.0 Unported </vt:lpstr>
      <vt:lpstr>http://www.ic.cz/</vt:lpstr>
      <vt:lpstr>http://www.webzdarma.cz/</vt:lpstr>
      <vt:lpstr>Webzdarma - registrace</vt:lpstr>
      <vt:lpstr>Název projektu : Objevujeme svět kolem nás Reg. číslo projektu: CZ.1.07/1.4.00/21.2040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Webhosting</dc:title>
  <dc:creator>MK</dc:creator>
  <cp:lastModifiedBy>R. Smyčková</cp:lastModifiedBy>
  <cp:revision>4</cp:revision>
  <dcterms:created xsi:type="dcterms:W3CDTF">2011-12-30T17:54:00Z</dcterms:created>
  <dcterms:modified xsi:type="dcterms:W3CDTF">2013-07-16T18:33:53Z</dcterms:modified>
</cp:coreProperties>
</file>