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6" r:id="rId2"/>
  </p:sldMasterIdLst>
  <p:notesMasterIdLst>
    <p:notesMasterId r:id="rId44"/>
  </p:notesMasterIdLst>
  <p:sldIdLst>
    <p:sldId id="311" r:id="rId3"/>
    <p:sldId id="256" r:id="rId4"/>
    <p:sldId id="260" r:id="rId5"/>
    <p:sldId id="277" r:id="rId6"/>
    <p:sldId id="261" r:id="rId7"/>
    <p:sldId id="262" r:id="rId8"/>
    <p:sldId id="278" r:id="rId9"/>
    <p:sldId id="298" r:id="rId10"/>
    <p:sldId id="263" r:id="rId11"/>
    <p:sldId id="269" r:id="rId12"/>
    <p:sldId id="299" r:id="rId13"/>
    <p:sldId id="270" r:id="rId14"/>
    <p:sldId id="271" r:id="rId15"/>
    <p:sldId id="300" r:id="rId16"/>
    <p:sldId id="272" r:id="rId17"/>
    <p:sldId id="273" r:id="rId18"/>
    <p:sldId id="274" r:id="rId19"/>
    <p:sldId id="275" r:id="rId20"/>
    <p:sldId id="276" r:id="rId21"/>
    <p:sldId id="279" r:id="rId22"/>
    <p:sldId id="301" r:id="rId23"/>
    <p:sldId id="280" r:id="rId24"/>
    <p:sldId id="281" r:id="rId25"/>
    <p:sldId id="303" r:id="rId26"/>
    <p:sldId id="282" r:id="rId27"/>
    <p:sldId id="304" r:id="rId28"/>
    <p:sldId id="285" r:id="rId29"/>
    <p:sldId id="286" r:id="rId30"/>
    <p:sldId id="305" r:id="rId31"/>
    <p:sldId id="287" r:id="rId32"/>
    <p:sldId id="290" r:id="rId33"/>
    <p:sldId id="289" r:id="rId34"/>
    <p:sldId id="291" r:id="rId35"/>
    <p:sldId id="306" r:id="rId36"/>
    <p:sldId id="292" r:id="rId37"/>
    <p:sldId id="293" r:id="rId38"/>
    <p:sldId id="307" r:id="rId39"/>
    <p:sldId id="294" r:id="rId40"/>
    <p:sldId id="309" r:id="rId41"/>
    <p:sldId id="308" r:id="rId42"/>
    <p:sldId id="310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69FEF2-B1DD-4CB5-AC89-53FE3FF692D3}" type="datetimeFigureOut">
              <a:rPr lang="cs-CZ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E45FB8-8205-4AB2-ABE6-971B9C7E2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DB4A3-07E8-4A9D-B675-E18014E67A6A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5BB4A-FE39-4098-A4C4-920C9EAA627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986A6-D28A-4C49-B56F-DDB522AE47E0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CDD45-0AC7-4056-B02E-DF7A1890ED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658E1-208C-46CE-9C57-2C1E0569FAA9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81C25-B561-4F8D-83FB-82AC4F321F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4FB77-130A-4B39-BFDF-7C4AF8227765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74B97-0E5C-491E-AB24-D18135128E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2DA05-9B5B-429B-A7F2-733B1141315F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A0701-5399-409E-9548-C50A7AE34B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17FE7-1E57-41D1-877C-26108056E3F2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8ACBD-1516-4B1F-AC51-D3A12357E3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17033-9BE5-418C-94BE-3BD42A47B281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B750F-F6AA-4279-8443-DF8AD42F46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9A041-DA2A-4B27-B2AA-3BA20EDEB491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3E360-1491-4C5D-9A64-27603787AD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DDE7C-87E2-4C1F-BB4F-B84FF61B1A10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E0C59-D9F0-4BAA-AB5E-7B8BAA3C1F6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1453-E547-4785-80EB-0E04623A1C7F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9FFF0-6805-449B-B9C2-0F670AC1E6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B27AC-58F5-49BB-BE21-EFF8FDE8A54B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2D575-16C1-4C27-B9EA-C350487681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13B436-E130-4AF9-9921-27A4B39342ED}" type="datetime1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ADDB2F-48F6-4AB3-B0E6-F40C88048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BD881A-1B7B-415A-B2FC-819353551B49}" type="datetimeFigureOut">
              <a:rPr lang="cs-CZ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13.6.2013</a:t>
            </a:fld>
            <a:endParaRPr lang="cs-CZ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09C2CC-EDF8-4B38-899D-768403A6E10D}" type="slidenum">
              <a:rPr lang="cs-CZ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.wikipedia.org/wiki/Soubor:ASRock_K7VT4A_Pro_Mainboard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Soubor:Hdd_od_srodk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cs.wikipedia.org/wiki/Soubor:Disk1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d/d3/CD-ROM_drive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0/0b/PowerColor_Radeon_X850XT_PE.jpg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0/05/Zasilacz_komputera_ubt.jpe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6/6e/Pasivni_chladic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6/6e/Aktivni_chladic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6/68/Logitech-trackba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0/0a/Touchpad_-_Trackpoint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Soubor:Joyopis.svg&amp;page=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Zasilacz_komputera_ubt.jpeg" TargetMode="External"/><Relationship Id="rId13" Type="http://schemas.openxmlformats.org/officeDocument/2006/relationships/hyperlink" Target="http://upload.wikimedia.org/wikipedia/commons/c/ce/PS_Controller.jpg" TargetMode="External"/><Relationship Id="rId3" Type="http://schemas.openxmlformats.org/officeDocument/2006/relationships/hyperlink" Target="http://cs.wikipedia.org/wiki/Soubor:AM486_DX2-80_and_i486_DX2-66.jpg" TargetMode="External"/><Relationship Id="rId7" Type="http://schemas.openxmlformats.org/officeDocument/2006/relationships/hyperlink" Target="http://cs.wikipedia.org/wiki/Soubor:PowerColor_Radeon_X850XT_PE.jpg" TargetMode="External"/><Relationship Id="rId12" Type="http://schemas.openxmlformats.org/officeDocument/2006/relationships/hyperlink" Target="http://cs.wikipedia.org/wiki/Soubor:Touchpad_-_Trackpoint.jpg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s.wikipedia.org/wiki/Soubor:CD-ROM_drive.jpg" TargetMode="External"/><Relationship Id="rId11" Type="http://schemas.openxmlformats.org/officeDocument/2006/relationships/hyperlink" Target="http://cs.wikipedia.org/wiki/Soubor:Logitech-trackball.jpg" TargetMode="External"/><Relationship Id="rId5" Type="http://schemas.openxmlformats.org/officeDocument/2006/relationships/hyperlink" Target="http://cs.wikipedia.org/wiki/Soubor:Hdd_od_srodka.jpg" TargetMode="External"/><Relationship Id="rId10" Type="http://schemas.openxmlformats.org/officeDocument/2006/relationships/hyperlink" Target="http://cs.wikipedia.org/wiki/Soubor:Aktivni_chladic.jpg" TargetMode="External"/><Relationship Id="rId4" Type="http://schemas.openxmlformats.org/officeDocument/2006/relationships/hyperlink" Target="http://cs.wikipedia.org/wiki/Soubor:Intel_Celeron_D.jpg" TargetMode="External"/><Relationship Id="rId9" Type="http://schemas.openxmlformats.org/officeDocument/2006/relationships/hyperlink" Target="http://cs.wikipedia.org/wiki/Soubor:Pasivni_chladic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a/a3/AM486_DX2-80_and_i486_DX2-6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cs.wikipedia.org/wiki/Soubor:Intel_Celeron_D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smtClean="0"/>
              <a:t>známí výrobci chipsetů</a:t>
            </a:r>
          </a:p>
          <a:p>
            <a:pPr lvl="3" eaLnBrk="1" hangingPunct="1"/>
            <a:r>
              <a:rPr lang="cs-CZ" smtClean="0"/>
              <a:t>nVidia, Intel, AMD (ATI), VIA</a:t>
            </a:r>
          </a:p>
          <a:p>
            <a:pPr eaLnBrk="1" hangingPunct="1"/>
            <a:r>
              <a:rPr lang="cs-CZ" smtClean="0"/>
              <a:t>známí výrobci desek:</a:t>
            </a:r>
          </a:p>
          <a:p>
            <a:pPr lvl="3" eaLnBrk="1" hangingPunct="1"/>
            <a:r>
              <a:rPr lang="cs-CZ" smtClean="0"/>
              <a:t>ASUS, DFI, Gigabyte, Intel, MSI</a:t>
            </a:r>
          </a:p>
          <a:p>
            <a:pPr eaLnBrk="1" hangingPunct="1"/>
            <a:r>
              <a:rPr lang="cs-CZ" smtClean="0"/>
              <a:t>rozdělení podle velikosti:</a:t>
            </a:r>
          </a:p>
          <a:p>
            <a:pPr lvl="3" eaLnBrk="1" hangingPunct="1"/>
            <a:r>
              <a:rPr lang="cs-CZ" smtClean="0"/>
              <a:t>ATX</a:t>
            </a:r>
          </a:p>
          <a:p>
            <a:pPr lvl="3" eaLnBrk="1" hangingPunct="1"/>
            <a:r>
              <a:rPr lang="cs-CZ" smtClean="0"/>
              <a:t>micro ATX</a:t>
            </a:r>
          </a:p>
          <a:p>
            <a:pPr lvl="3" eaLnBrk="1" hangingPunct="1"/>
            <a:r>
              <a:rPr lang="cs-CZ" smtClean="0"/>
              <a:t>ITX a menší</a:t>
            </a:r>
          </a:p>
          <a:p>
            <a:pPr eaLnBrk="1" hangingPunct="1"/>
            <a:r>
              <a:rPr lang="cs-CZ" smtClean="0"/>
              <a:t>trendem je integrovat ostatní komponenty do MB</a:t>
            </a:r>
          </a:p>
          <a:p>
            <a:pPr lvl="3" eaLnBrk="1" hangingPunct="1"/>
            <a:r>
              <a:rPr lang="cs-CZ" smtClean="0"/>
              <a:t>síťové karty</a:t>
            </a:r>
          </a:p>
          <a:p>
            <a:pPr lvl="3" eaLnBrk="1" hangingPunct="1"/>
            <a:r>
              <a:rPr lang="cs-CZ" smtClean="0"/>
              <a:t>zvukové karty</a:t>
            </a:r>
          </a:p>
          <a:p>
            <a:pPr lvl="3" eaLnBrk="1" hangingPunct="1"/>
            <a:r>
              <a:rPr lang="cs-CZ" smtClean="0"/>
              <a:t>grafické karty (jádro)</a:t>
            </a:r>
          </a:p>
          <a:p>
            <a:pPr eaLnBrk="1" hangingPunct="1"/>
            <a:endParaRPr lang="cs-CZ" smtClean="0"/>
          </a:p>
          <a:p>
            <a:pPr lvl="3" eaLnBrk="1" hangingPunct="1">
              <a:buFont typeface="Wingdings 2" pitchFamily="18" charset="2"/>
              <a:buNone/>
            </a:pPr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Základní deska (MB - motherboard)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1463476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/>
              <a:t>Základní deska </a:t>
            </a:r>
            <a:br>
              <a:rPr lang="cs-CZ" dirty="0" smtClean="0"/>
            </a:br>
            <a:r>
              <a:rPr lang="cs-CZ" dirty="0" smtClean="0"/>
              <a:t>(MB - motherboard)</a:t>
            </a:r>
          </a:p>
        </p:txBody>
      </p:sp>
      <p:pic>
        <p:nvPicPr>
          <p:cNvPr id="2050" name="Picture 2" descr="http://upload.wikimedia.org/wikipedia/commons/thumb/4/40/ASRock_K7VT4A_Pro_Mainboard.jpg/220px-ASRock_K7VT4A_Pro_Mainbo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687788" cy="2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715375" cy="5143500"/>
          </a:xfrm>
        </p:spPr>
        <p:txBody>
          <a:bodyPr/>
          <a:lstStyle/>
          <a:p>
            <a:pPr eaLnBrk="1" hangingPunct="1"/>
            <a:r>
              <a:rPr lang="cs-CZ" smtClean="0"/>
              <a:t>dočasné úložiště dat – prochází přes ní naprostá většina (nejen datových) operací</a:t>
            </a:r>
          </a:p>
          <a:p>
            <a:pPr eaLnBrk="1" hangingPunct="1"/>
            <a:r>
              <a:rPr lang="cs-CZ" smtClean="0"/>
              <a:t>pomalejší než cache (= mezipaměť v procesoru), mnohem rychlejší než harddisk</a:t>
            </a:r>
          </a:p>
          <a:p>
            <a:pPr eaLnBrk="1" hangingPunct="1"/>
            <a:r>
              <a:rPr lang="cs-CZ" smtClean="0"/>
              <a:t>neslouží k uchování dat – bez napájení se vymaže</a:t>
            </a:r>
          </a:p>
          <a:p>
            <a:pPr eaLnBrk="1" hangingPunct="1"/>
            <a:r>
              <a:rPr lang="cs-CZ" smtClean="0"/>
              <a:t>parametry:</a:t>
            </a:r>
          </a:p>
          <a:p>
            <a:pPr lvl="3" eaLnBrk="1" hangingPunct="1"/>
            <a:r>
              <a:rPr lang="cs-CZ" smtClean="0"/>
              <a:t>druh – SD-RAM,  DDR, DDR2, (DDR3)</a:t>
            </a:r>
          </a:p>
          <a:p>
            <a:pPr lvl="3" eaLnBrk="1" hangingPunct="1"/>
            <a:r>
              <a:rPr lang="cs-CZ" smtClean="0"/>
              <a:t>velikost (MB, GB) – např. 512MB, 1024MB (</a:t>
            </a:r>
            <a:r>
              <a:rPr lang="en-US" smtClean="0"/>
              <a:t>~ </a:t>
            </a:r>
            <a:r>
              <a:rPr lang="cs-CZ" smtClean="0"/>
              <a:t>1GB), 2GB</a:t>
            </a:r>
          </a:p>
          <a:p>
            <a:pPr lvl="3" eaLnBrk="1" hangingPunct="1"/>
            <a:r>
              <a:rPr lang="cs-CZ" smtClean="0"/>
              <a:t>frekvence (MHz) – např. (</a:t>
            </a:r>
            <a:r>
              <a:rPr lang="cs-CZ" sz="1800" smtClean="0"/>
              <a:t>133MHz, 266MHz, 400MHz, 1066MHz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časování (ms) – čím nižší, tím rychlejší – např. 2-3-3-8</a:t>
            </a:r>
          </a:p>
          <a:p>
            <a:pPr lvl="3" eaLnBrk="1" hangingPunct="1"/>
            <a:endParaRPr lang="cs-CZ" smtClean="0"/>
          </a:p>
          <a:p>
            <a:pPr lvl="3"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/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Operační paměť (RAM – </a:t>
            </a:r>
            <a:r>
              <a:rPr lang="cs-CZ" sz="2800" i="1" dirty="0" err="1" smtClean="0"/>
              <a:t>random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access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memory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715375" cy="5143500"/>
          </a:xfrm>
        </p:spPr>
        <p:txBody>
          <a:bodyPr/>
          <a:lstStyle/>
          <a:p>
            <a:pPr eaLnBrk="1" hangingPunct="1"/>
            <a:r>
              <a:rPr lang="cs-CZ" smtClean="0"/>
              <a:t>reálná datová propustnost – </a:t>
            </a:r>
            <a:r>
              <a:rPr lang="en-US" smtClean="0"/>
              <a:t>tis</a:t>
            </a:r>
            <a:r>
              <a:rPr lang="cs-CZ" smtClean="0"/>
              <a:t>íce MB</a:t>
            </a:r>
            <a:r>
              <a:rPr lang="en-US" smtClean="0"/>
              <a:t>/sekundu</a:t>
            </a:r>
            <a:endParaRPr lang="cs-CZ" smtClean="0"/>
          </a:p>
          <a:p>
            <a:pPr eaLnBrk="1" hangingPunct="1"/>
            <a:r>
              <a:rPr lang="cs-CZ" smtClean="0"/>
              <a:t>max. dosažená frekvence – přes 1 800 MHz (DDR3)</a:t>
            </a:r>
          </a:p>
          <a:p>
            <a:pPr eaLnBrk="1" hangingPunct="1"/>
            <a:r>
              <a:rPr lang="cs-CZ" smtClean="0"/>
              <a:t>na některých zákl.deskách možnost zapojit 2 stejné paměti „do páru“ – 2x větší datová propustnost</a:t>
            </a:r>
          </a:p>
          <a:p>
            <a:pPr eaLnBrk="1" hangingPunct="1"/>
            <a:r>
              <a:rPr lang="cs-CZ" smtClean="0"/>
              <a:t>operační paměti jsou osazeny paměťovými čipy – nejčastěji 8mi (jedna strana), 16ti (obě strany)</a:t>
            </a:r>
          </a:p>
          <a:p>
            <a:pPr eaLnBrk="1" hangingPunct="1"/>
            <a:r>
              <a:rPr lang="cs-CZ" smtClean="0"/>
              <a:t>známí výrobci paměťových čipů</a:t>
            </a:r>
          </a:p>
          <a:p>
            <a:pPr lvl="3" eaLnBrk="1" hangingPunct="1"/>
            <a:r>
              <a:rPr lang="cs-CZ" smtClean="0"/>
              <a:t>Hynix, Samsung, Transcend</a:t>
            </a:r>
          </a:p>
          <a:p>
            <a:pPr eaLnBrk="1" hangingPunct="1"/>
            <a:r>
              <a:rPr lang="cs-CZ" smtClean="0"/>
              <a:t>známí výrobci operačních pamětí</a:t>
            </a:r>
          </a:p>
          <a:p>
            <a:pPr lvl="3" eaLnBrk="1" hangingPunct="1"/>
            <a:r>
              <a:rPr lang="cs-CZ" smtClean="0"/>
              <a:t>Corsair, Geil, Muschkin, Kingston, Kingmax, A-data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smtClean="0"/>
          </a:p>
          <a:p>
            <a:pPr lvl="3"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/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94EA7-295A-44EA-824D-6EB7C04D9EE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Operační paměť (RAM – </a:t>
            </a:r>
            <a:r>
              <a:rPr lang="cs-CZ" sz="2800" i="1" dirty="0" err="1" smtClean="0"/>
              <a:t>random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access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memory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200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Operační paměť </a:t>
            </a:r>
            <a:br>
              <a:rPr lang="cs-CZ" dirty="0" smtClean="0"/>
            </a:br>
            <a:r>
              <a:rPr lang="cs-CZ" dirty="0" smtClean="0"/>
              <a:t>(RAM – </a:t>
            </a:r>
            <a:r>
              <a:rPr lang="cs-CZ" sz="2800" i="1" dirty="0" err="1" smtClean="0"/>
              <a:t>random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access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memory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7449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715375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slouží k trvalému uložení dat</a:t>
            </a:r>
          </a:p>
          <a:p>
            <a:pPr eaLnBrk="1" hangingPunct="1"/>
            <a:r>
              <a:rPr lang="cs-CZ" dirty="0" smtClean="0"/>
              <a:t>obsahuje několik nad sebou upořádaných ploten, na které se data ukládají do jednotlivých oddílů</a:t>
            </a:r>
          </a:p>
          <a:p>
            <a:pPr eaLnBrk="1" hangingPunct="1"/>
            <a:r>
              <a:rPr lang="cs-CZ" dirty="0" smtClean="0"/>
              <a:t>parametry:</a:t>
            </a:r>
          </a:p>
          <a:p>
            <a:pPr lvl="3" eaLnBrk="1" hangingPunct="1"/>
            <a:r>
              <a:rPr lang="cs-CZ" dirty="0" smtClean="0"/>
              <a:t>rozměrová velikost disku – </a:t>
            </a:r>
            <a:r>
              <a:rPr lang="cs-CZ" sz="2000" dirty="0" smtClean="0"/>
              <a:t>3.5‘‘ (PC), 2.5‘‘ a 1.8‘‘ (Notebooky)</a:t>
            </a:r>
          </a:p>
          <a:p>
            <a:pPr lvl="3" eaLnBrk="1" hangingPunct="1"/>
            <a:r>
              <a:rPr lang="cs-CZ" sz="2000" dirty="0" smtClean="0"/>
              <a:t>datová velikost disku (v GB) – 80 GB až 1 TB</a:t>
            </a:r>
          </a:p>
          <a:p>
            <a:pPr lvl="3" eaLnBrk="1" hangingPunct="1"/>
            <a:r>
              <a:rPr lang="cs-CZ" dirty="0" smtClean="0"/>
              <a:t>rychlosti otáček</a:t>
            </a:r>
            <a:r>
              <a:rPr lang="en-US" dirty="0" smtClean="0"/>
              <a:t>/</a:t>
            </a:r>
            <a:r>
              <a:rPr lang="en-US" dirty="0" err="1" smtClean="0"/>
              <a:t>sekundu</a:t>
            </a:r>
            <a:r>
              <a:rPr lang="en-US" dirty="0" smtClean="0"/>
              <a:t> </a:t>
            </a:r>
            <a:r>
              <a:rPr lang="cs-CZ" dirty="0" smtClean="0"/>
              <a:t>– 5400, 7200, 9 600, 15 000</a:t>
            </a:r>
          </a:p>
          <a:p>
            <a:pPr lvl="3" eaLnBrk="1" hangingPunct="1"/>
            <a:r>
              <a:rPr lang="cs-CZ" dirty="0" smtClean="0"/>
              <a:t>přístupová doba (v </a:t>
            </a:r>
            <a:r>
              <a:rPr lang="cs-CZ" dirty="0" err="1" smtClean="0"/>
              <a:t>ms</a:t>
            </a:r>
            <a:r>
              <a:rPr lang="cs-CZ" dirty="0" smtClean="0"/>
              <a:t>) – typicky 8.9 </a:t>
            </a:r>
            <a:r>
              <a:rPr lang="cs-CZ" dirty="0" err="1" smtClean="0"/>
              <a:t>ms</a:t>
            </a:r>
            <a:endParaRPr lang="cs-CZ" dirty="0" smtClean="0"/>
          </a:p>
          <a:p>
            <a:pPr lvl="3" eaLnBrk="1" hangingPunct="1"/>
            <a:r>
              <a:rPr lang="cs-CZ" dirty="0" smtClean="0"/>
              <a:t>přenosový port – ATA, SATA, SATA II; SCSI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reálná datová propustnost – desítky až stovky MB</a:t>
            </a:r>
            <a:r>
              <a:rPr lang="en-US" dirty="0" smtClean="0"/>
              <a:t>/s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endParaRPr lang="cs-CZ" dirty="0" smtClean="0"/>
          </a:p>
          <a:p>
            <a:pPr lvl="3" eaLnBrk="1" hangingPunct="1"/>
            <a:endParaRPr lang="cs-CZ" dirty="0" smtClean="0"/>
          </a:p>
          <a:p>
            <a:pPr lvl="3" eaLnBrk="1" hangingPunct="1"/>
            <a:endParaRPr lang="cs-CZ" dirty="0" smtClean="0"/>
          </a:p>
          <a:p>
            <a:pPr lvl="3" eaLnBrk="1" hangingPunct="1"/>
            <a:endParaRPr lang="cs-CZ" dirty="0" smtClean="0"/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Hard-disk (pevný disk)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715375" cy="5143500"/>
          </a:xfrm>
        </p:spPr>
        <p:txBody>
          <a:bodyPr/>
          <a:lstStyle/>
          <a:p>
            <a:pPr eaLnBrk="1" hangingPunct="1"/>
            <a:r>
              <a:rPr lang="cs-CZ" smtClean="0"/>
              <a:t>známí výrobci disků:</a:t>
            </a:r>
          </a:p>
          <a:p>
            <a:pPr lvl="3" eaLnBrk="1" hangingPunct="1"/>
            <a:r>
              <a:rPr lang="cs-CZ" smtClean="0"/>
              <a:t>Seagate</a:t>
            </a:r>
          </a:p>
          <a:p>
            <a:pPr lvl="3" eaLnBrk="1" hangingPunct="1"/>
            <a:r>
              <a:rPr lang="cs-CZ" smtClean="0"/>
              <a:t>Hitachi-deskstar (IBM)</a:t>
            </a:r>
          </a:p>
          <a:p>
            <a:pPr lvl="3" eaLnBrk="1" hangingPunct="1"/>
            <a:r>
              <a:rPr lang="cs-CZ" smtClean="0"/>
              <a:t>Western-digital</a:t>
            </a:r>
          </a:p>
          <a:p>
            <a:pPr lvl="3" eaLnBrk="1" hangingPunct="1"/>
            <a:r>
              <a:rPr lang="cs-CZ" smtClean="0"/>
              <a:t>Maxtor</a:t>
            </a:r>
          </a:p>
          <a:p>
            <a:pPr lvl="3" eaLnBrk="1" hangingPunct="1"/>
            <a:r>
              <a:rPr lang="cs-CZ" smtClean="0"/>
              <a:t>Samsung</a:t>
            </a:r>
          </a:p>
        </p:txBody>
      </p:sp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Hard-disk (pevný disk)</a:t>
            </a:r>
          </a:p>
        </p:txBody>
      </p:sp>
      <p:pic>
        <p:nvPicPr>
          <p:cNvPr id="3074" name="Picture 2" descr="http://upload.wikimedia.org/wikipedia/commons/thumb/4/49/Hdd_od_srodka.jpg/220px-Hdd_od_srod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95564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8/86/Disk1.jpg/220px-Disk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eaLnBrk="1" hangingPunct="1"/>
            <a:r>
              <a:rPr lang="cs-CZ" smtClean="0"/>
              <a:t>slouží ke čtení a (často i) zapisování dat z</a:t>
            </a:r>
            <a:r>
              <a:rPr lang="en-US" smtClean="0"/>
              <a:t>/do</a:t>
            </a:r>
            <a:r>
              <a:rPr lang="cs-CZ" smtClean="0"/>
              <a:t> médií</a:t>
            </a:r>
          </a:p>
          <a:p>
            <a:pPr eaLnBrk="1" hangingPunct="1"/>
            <a:r>
              <a:rPr lang="cs-CZ" smtClean="0"/>
              <a:t>druhy</a:t>
            </a:r>
            <a:r>
              <a:rPr lang="en-US" smtClean="0"/>
              <a:t> mechanik a m</a:t>
            </a:r>
            <a:r>
              <a:rPr lang="cs-CZ" smtClean="0"/>
              <a:t>édií:</a:t>
            </a:r>
          </a:p>
          <a:p>
            <a:pPr lvl="3" eaLnBrk="1" hangingPunct="1"/>
            <a:r>
              <a:rPr lang="cs-CZ" smtClean="0"/>
              <a:t>disketové mechaniky – diskety (</a:t>
            </a:r>
            <a:r>
              <a:rPr lang="cs-CZ" sz="1800" smtClean="0"/>
              <a:t>3.5‘‘ disketa – 1.44 MB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CD-ROM mechaniky – CD disky (</a:t>
            </a:r>
            <a:r>
              <a:rPr lang="cs-CZ" sz="1800" smtClean="0"/>
              <a:t>650MB = 74 min. a více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DVD mechaniky – DVD disky (</a:t>
            </a:r>
            <a:r>
              <a:rPr lang="cs-CZ" sz="1800" smtClean="0"/>
              <a:t>4.7GB a cca 9GB u dvouvrstvých (DL)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HD-DVD mechaniky – HD-DVD disky (</a:t>
            </a:r>
            <a:r>
              <a:rPr lang="cs-CZ" sz="1800" smtClean="0"/>
              <a:t>15 GB a 30GB u DL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Blue-ray mechaniky – Blue-ray (BD) disky (</a:t>
            </a:r>
            <a:r>
              <a:rPr lang="cs-CZ" sz="1800" smtClean="0"/>
              <a:t>25 GB a 50GB u DL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hybridní HD</a:t>
            </a:r>
            <a:r>
              <a:rPr lang="en-US" smtClean="0"/>
              <a:t>/BD</a:t>
            </a:r>
            <a:r>
              <a:rPr lang="cs-CZ" smtClean="0"/>
              <a:t> mechaniky – ve výrobě</a:t>
            </a:r>
          </a:p>
          <a:p>
            <a:pPr lvl="3" eaLnBrk="1" hangingPunct="1"/>
            <a:endParaRPr lang="cs-CZ" smtClean="0"/>
          </a:p>
          <a:p>
            <a:pPr eaLnBrk="1" hangingPunct="1"/>
            <a:r>
              <a:rPr lang="cs-CZ" smtClean="0"/>
              <a:t>mechaniky, co umí i zapisovat = vypalovačky</a:t>
            </a:r>
          </a:p>
          <a:p>
            <a:pPr eaLnBrk="1" hangingPunct="1"/>
            <a:r>
              <a:rPr lang="cs-CZ" smtClean="0"/>
              <a:t>většinou platí, že např. DVD mechaniky umí číst i nižší média (CD) a combo mechaniky umějí i zapisovat</a:t>
            </a:r>
          </a:p>
        </p:txBody>
      </p:sp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Mechaniky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smtClean="0"/>
              <a:t>reálná datová propustnost – desítky MB</a:t>
            </a:r>
            <a:r>
              <a:rPr lang="en-US" smtClean="0"/>
              <a:t>/</a:t>
            </a:r>
            <a:r>
              <a:rPr lang="cs-CZ" smtClean="0"/>
              <a:t>s</a:t>
            </a:r>
          </a:p>
          <a:p>
            <a:pPr eaLnBrk="1" hangingPunct="1"/>
            <a:r>
              <a:rPr lang="cs-CZ" smtClean="0"/>
              <a:t>známí výrobci mechanik</a:t>
            </a:r>
          </a:p>
          <a:p>
            <a:pPr lvl="3" eaLnBrk="1" hangingPunct="1"/>
            <a:r>
              <a:rPr lang="cs-CZ" smtClean="0"/>
              <a:t>LG, NEC, Lite-on, Samsung, Sony, Teac, Plextor, Philips </a:t>
            </a:r>
          </a:p>
          <a:p>
            <a:pPr eaLnBrk="1" hangingPunct="1"/>
            <a:r>
              <a:rPr lang="cs-CZ" smtClean="0"/>
              <a:t>známí výrobci médií</a:t>
            </a:r>
          </a:p>
          <a:p>
            <a:pPr lvl="3" eaLnBrk="1" hangingPunct="1"/>
            <a:r>
              <a:rPr lang="cs-CZ" smtClean="0"/>
              <a:t>Verbatim, Imation, Sony, TDK</a:t>
            </a:r>
          </a:p>
          <a:p>
            <a:pPr eaLnBrk="1" hangingPunct="1"/>
            <a:endParaRPr lang="cs-CZ" smtClean="0"/>
          </a:p>
        </p:txBody>
      </p:sp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Mechaniky</a:t>
            </a:r>
          </a:p>
        </p:txBody>
      </p:sp>
      <p:pic>
        <p:nvPicPr>
          <p:cNvPr id="2050" name="Picture 2" descr="Soubor:CD-ROM driv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169321" cy="29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smtClean="0"/>
              <a:t>přeměňuje datový signál z počítače na obrazový</a:t>
            </a:r>
          </a:p>
          <a:p>
            <a:pPr eaLnBrk="1" hangingPunct="1"/>
            <a:r>
              <a:rPr lang="cs-CZ" smtClean="0"/>
              <a:t>datový kabel propojuje monitor s konektorem GK</a:t>
            </a:r>
          </a:p>
          <a:p>
            <a:pPr eaLnBrk="1" hangingPunct="1"/>
            <a:r>
              <a:rPr lang="cs-CZ" smtClean="0"/>
              <a:t>druhy konektorů GK</a:t>
            </a:r>
          </a:p>
          <a:p>
            <a:pPr lvl="3" eaLnBrk="1" hangingPunct="1"/>
            <a:r>
              <a:rPr lang="cs-CZ" smtClean="0"/>
              <a:t>analogový (D-sub) – CRT monitory, starší (levnější) LCD</a:t>
            </a:r>
          </a:p>
          <a:p>
            <a:pPr lvl="3" eaLnBrk="1" hangingPunct="1"/>
            <a:r>
              <a:rPr lang="cs-CZ" smtClean="0"/>
              <a:t>digitální (DVI) – „lepší“ LCD monitory – kvalitnější obraz</a:t>
            </a:r>
          </a:p>
          <a:p>
            <a:pPr lvl="3" eaLnBrk="1" hangingPunct="1"/>
            <a:r>
              <a:rPr lang="cs-CZ" smtClean="0"/>
              <a:t>s-video – k připojení do televize</a:t>
            </a:r>
          </a:p>
          <a:p>
            <a:pPr lvl="3" eaLnBrk="1" hangingPunct="1"/>
            <a:r>
              <a:rPr lang="cs-CZ" smtClean="0"/>
              <a:t>HDMI – novější – připojení do HD-ready televize</a:t>
            </a:r>
          </a:p>
          <a:p>
            <a:pPr eaLnBrk="1" hangingPunct="1"/>
            <a:r>
              <a:rPr lang="cs-CZ" smtClean="0"/>
              <a:t>nejdůležitější součásti (umístěné na) GK:</a:t>
            </a:r>
          </a:p>
          <a:p>
            <a:pPr lvl="3" eaLnBrk="1" hangingPunct="1"/>
            <a:r>
              <a:rPr lang="cs-CZ" smtClean="0"/>
              <a:t>grafické jádro (GPU – </a:t>
            </a:r>
            <a:r>
              <a:rPr lang="cs-CZ" i="1" smtClean="0"/>
              <a:t>graphics processing unit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operační paměť – SDR, DDR, DDR2, GDDR3, GDDR4</a:t>
            </a:r>
          </a:p>
        </p:txBody>
      </p:sp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Grafické karty (GK)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06400" indent="-342900"/>
            <a:r>
              <a:rPr lang="cs-CZ" dirty="0"/>
              <a:t>Počítač a jeho součásti</a:t>
            </a: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437A8-E459-43AE-8C32-276A4A59BF3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smtClean="0"/>
              <a:t>významní tvůrci</a:t>
            </a:r>
            <a:r>
              <a:rPr lang="en-US" smtClean="0"/>
              <a:t>/</a:t>
            </a:r>
            <a:r>
              <a:rPr lang="cs-CZ" smtClean="0"/>
              <a:t>výrobci grafických karet (jader)</a:t>
            </a:r>
          </a:p>
          <a:p>
            <a:pPr lvl="3" eaLnBrk="1" hangingPunct="1"/>
            <a:r>
              <a:rPr lang="cs-CZ" smtClean="0"/>
              <a:t>nVidia (</a:t>
            </a:r>
            <a:r>
              <a:rPr lang="cs-CZ" i="1" smtClean="0"/>
              <a:t>GeForce</a:t>
            </a:r>
            <a:r>
              <a:rPr lang="cs-CZ" smtClean="0"/>
              <a:t>), AMD-ATI (</a:t>
            </a:r>
            <a:r>
              <a:rPr lang="cs-CZ" i="1" smtClean="0"/>
              <a:t>Radeon</a:t>
            </a:r>
            <a:r>
              <a:rPr lang="cs-CZ" smtClean="0"/>
              <a:t>); VIA, S3, Intel</a:t>
            </a:r>
          </a:p>
          <a:p>
            <a:pPr eaLnBrk="1" hangingPunct="1"/>
            <a:r>
              <a:rPr lang="cs-CZ" smtClean="0"/>
              <a:t>známí výrobci</a:t>
            </a:r>
            <a:r>
              <a:rPr lang="en-US" smtClean="0"/>
              <a:t>/</a:t>
            </a:r>
            <a:r>
              <a:rPr lang="cs-CZ" smtClean="0"/>
              <a:t>prodejci grafických karet</a:t>
            </a:r>
          </a:p>
          <a:p>
            <a:pPr lvl="3" eaLnBrk="1" hangingPunct="1"/>
            <a:r>
              <a:rPr lang="cs-CZ" smtClean="0"/>
              <a:t>ASUS, Sapphire, Leadtek, MSI, Gainward, Inno3D </a:t>
            </a:r>
          </a:p>
          <a:p>
            <a:pPr eaLnBrk="1" hangingPunct="1"/>
            <a:r>
              <a:rPr lang="cs-CZ" smtClean="0"/>
              <a:t>trendem je integrovat grafickou kartu do základní desky – nevhodné pro hraní her</a:t>
            </a:r>
          </a:p>
          <a:p>
            <a:pPr eaLnBrk="1" hangingPunct="1"/>
            <a:r>
              <a:rPr lang="cs-CZ" smtClean="0"/>
              <a:t>výkonné GK jsou schopny spotřebovat více elektřiny, než zbytek počítače dohromady</a:t>
            </a:r>
          </a:p>
          <a:p>
            <a:pPr eaLnBrk="1" hangingPunct="1"/>
            <a:r>
              <a:rPr lang="cs-CZ" smtClean="0"/>
              <a:t>grafická jádra – ve specifických operacích jsou výkonnější, než dnešní procesory</a:t>
            </a:r>
          </a:p>
        </p:txBody>
      </p:sp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Grafické karty (GK)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92088"/>
          </a:xfrm>
        </p:spPr>
        <p:txBody>
          <a:bodyPr/>
          <a:lstStyle/>
          <a:p>
            <a:pPr eaLnBrk="1" hangingPunct="1"/>
            <a:r>
              <a:rPr lang="cs-CZ" dirty="0" smtClean="0"/>
              <a:t>Grafické karty (GK)</a:t>
            </a:r>
          </a:p>
        </p:txBody>
      </p:sp>
      <p:sp>
        <p:nvSpPr>
          <p:cNvPr id="32771" name="Zástupný symbol pro číslo snímk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F7FE9F-D403-42A4-868E-376B96326ED5}" type="slidenum">
              <a:rPr lang="cs-CZ">
                <a:solidFill>
                  <a:srgbClr val="FFFFFF"/>
                </a:solidFill>
                <a:latin typeface="Georgia" pitchFamily="18" charset="0"/>
              </a:rPr>
              <a:pPr algn="r" eaLnBrk="1" hangingPunct="1"/>
              <a:t>21</a:t>
            </a:fld>
            <a:endParaRPr lang="cs-CZ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3074" name="Picture 2" descr="Soubor:PowerColor Radeon X850XT 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0" y="1412776"/>
            <a:ext cx="76200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smtClean="0"/>
              <a:t>síťové karty – k vytvoření počítačové síťě</a:t>
            </a:r>
          </a:p>
          <a:p>
            <a:pPr eaLnBrk="1" hangingPunct="1"/>
            <a:r>
              <a:rPr lang="cs-CZ" smtClean="0"/>
              <a:t>zvukové karty – přeměňují datový signál z počítače na zvukový</a:t>
            </a:r>
          </a:p>
          <a:p>
            <a:pPr eaLnBrk="1" hangingPunct="1"/>
            <a:r>
              <a:rPr lang="cs-CZ" smtClean="0"/>
              <a:t>televizní karty – zpracovávají signál z televizní antény a přeměňují na datový, který se v počítači zobrazí</a:t>
            </a:r>
          </a:p>
          <a:p>
            <a:pPr eaLnBrk="1" hangingPunct="1"/>
            <a:r>
              <a:rPr lang="cs-CZ" smtClean="0"/>
              <a:t>střihové karty – zpracovávají video z externích zařízení</a:t>
            </a:r>
          </a:p>
          <a:p>
            <a:pPr eaLnBrk="1" hangingPunct="1"/>
            <a:r>
              <a:rPr lang="cs-CZ" smtClean="0"/>
              <a:t>rozšiřující karty – přidávají další porty (USB atd.)</a:t>
            </a:r>
          </a:p>
          <a:p>
            <a:pPr eaLnBrk="1" hangingPunct="1"/>
            <a:endParaRPr lang="cs-CZ" smtClean="0"/>
          </a:p>
        </p:txBody>
      </p:sp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Další přídavné karty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214313" y="1714500"/>
            <a:ext cx="8929687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stará se o napájení komponent elektrickou energií</a:t>
            </a:r>
          </a:p>
          <a:p>
            <a:pPr eaLnBrk="1" hangingPunct="1"/>
            <a:r>
              <a:rPr lang="cs-CZ" dirty="0" smtClean="0"/>
              <a:t>napájecí konektory:</a:t>
            </a:r>
          </a:p>
          <a:p>
            <a:pPr lvl="3" eaLnBrk="1" hangingPunct="1"/>
            <a:r>
              <a:rPr lang="cs-CZ" dirty="0" smtClean="0"/>
              <a:t>20</a:t>
            </a:r>
            <a:r>
              <a:rPr lang="en-US" dirty="0" smtClean="0"/>
              <a:t>/24</a:t>
            </a:r>
            <a:r>
              <a:rPr lang="cs-CZ" dirty="0" smtClean="0"/>
              <a:t> pinový (2 řady) – zákl. deska</a:t>
            </a:r>
          </a:p>
          <a:p>
            <a:pPr lvl="3" eaLnBrk="1" hangingPunct="1"/>
            <a:r>
              <a:rPr lang="cs-CZ" dirty="0" smtClean="0"/>
              <a:t>4 pinový (2 řady) – zákl. deska</a:t>
            </a:r>
          </a:p>
          <a:p>
            <a:pPr lvl="3" eaLnBrk="1" hangingPunct="1"/>
            <a:r>
              <a:rPr lang="cs-CZ" dirty="0" err="1" smtClean="0"/>
              <a:t>molex</a:t>
            </a:r>
            <a:r>
              <a:rPr lang="cs-CZ" dirty="0" smtClean="0"/>
              <a:t> (4 piny v jedné řadě) – harddisk, mechaniky; GK, MB</a:t>
            </a:r>
          </a:p>
          <a:p>
            <a:pPr lvl="3" eaLnBrk="1" hangingPunct="1"/>
            <a:r>
              <a:rPr lang="cs-CZ" dirty="0" smtClean="0"/>
              <a:t>4 pinový (1 řada, úzký) – disketové mechaniky; GK</a:t>
            </a:r>
          </a:p>
          <a:p>
            <a:pPr lvl="3" eaLnBrk="1" hangingPunct="1"/>
            <a:r>
              <a:rPr lang="cs-CZ" dirty="0" smtClean="0"/>
              <a:t>6 pinový (2 řady) – grafické karty (GK)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kabelem je zapojený do elektrické sítě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lvl="3" eaLnBrk="1" hangingPunct="1"/>
            <a:endParaRPr lang="cs-CZ" dirty="0" smtClean="0"/>
          </a:p>
        </p:txBody>
      </p:sp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Zdroj (PSU – power supply unit)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ctrTitle"/>
          </p:nvPr>
        </p:nvSpPr>
        <p:spPr>
          <a:xfrm>
            <a:off x="755643" y="764704"/>
            <a:ext cx="7772400" cy="815404"/>
          </a:xfrm>
        </p:spPr>
        <p:txBody>
          <a:bodyPr/>
          <a:lstStyle/>
          <a:p>
            <a:pPr eaLnBrk="1" hangingPunct="1"/>
            <a:r>
              <a:rPr lang="cs-CZ" dirty="0" smtClean="0"/>
              <a:t>Zdroj (PSU –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unit)</a:t>
            </a:r>
          </a:p>
        </p:txBody>
      </p:sp>
      <p:sp>
        <p:nvSpPr>
          <p:cNvPr id="36867" name="Zástupný symbol pro číslo snímk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40A7CC-1E70-468E-A703-5FA421D4DEC2}" type="slidenum">
              <a:rPr lang="cs-CZ">
                <a:solidFill>
                  <a:srgbClr val="FFFFFF"/>
                </a:solidFill>
                <a:latin typeface="Georgia" pitchFamily="18" charset="0"/>
              </a:rPr>
              <a:pPr algn="r" eaLnBrk="1" hangingPunct="1"/>
              <a:t>24</a:t>
            </a:fld>
            <a:endParaRPr lang="cs-CZ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4098" name="Picture 2" descr="Soubor:Zasilacz komputera ubt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6450"/>
            <a:ext cx="4762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některé komponenty se velice zahřívají</a:t>
            </a:r>
          </a:p>
          <a:p>
            <a:pPr eaLnBrk="1" hangingPunct="1"/>
            <a:r>
              <a:rPr lang="cs-CZ" dirty="0" smtClean="0"/>
              <a:t>rozdělení:</a:t>
            </a:r>
          </a:p>
          <a:p>
            <a:pPr lvl="2" eaLnBrk="1" hangingPunct="1"/>
            <a:r>
              <a:rPr lang="cs-CZ" dirty="0" smtClean="0"/>
              <a:t>aktivní chlazení – použití pohyblivých částí</a:t>
            </a:r>
          </a:p>
          <a:p>
            <a:pPr lvl="4" eaLnBrk="1" hangingPunct="1"/>
            <a:r>
              <a:rPr lang="cs-CZ" dirty="0" smtClean="0"/>
              <a:t>ventilátory – samostatný větrák</a:t>
            </a:r>
          </a:p>
          <a:p>
            <a:pPr lvl="4" eaLnBrk="1" hangingPunct="1"/>
            <a:r>
              <a:rPr lang="cs-CZ" dirty="0" smtClean="0"/>
              <a:t>ventilátor + základna a žebrování z hliníku</a:t>
            </a:r>
            <a:r>
              <a:rPr lang="en-US" dirty="0" smtClean="0"/>
              <a:t>/m</a:t>
            </a:r>
            <a:r>
              <a:rPr lang="cs-CZ" dirty="0" err="1" smtClean="0"/>
              <a:t>ědi</a:t>
            </a:r>
            <a:endParaRPr lang="cs-CZ" dirty="0" smtClean="0"/>
          </a:p>
          <a:p>
            <a:pPr lvl="4" eaLnBrk="1" hangingPunct="1"/>
            <a:r>
              <a:rPr lang="cs-CZ" dirty="0" smtClean="0"/>
              <a:t>pro lepší převod tepla použití „trubic“ – </a:t>
            </a:r>
            <a:r>
              <a:rPr lang="cs-CZ" dirty="0" err="1" smtClean="0"/>
              <a:t>heatpipes</a:t>
            </a:r>
            <a:endParaRPr lang="cs-CZ" dirty="0" smtClean="0"/>
          </a:p>
          <a:p>
            <a:pPr lvl="2" eaLnBrk="1" hangingPunct="1"/>
            <a:r>
              <a:rPr lang="cs-CZ" dirty="0" smtClean="0"/>
              <a:t>pasivní chlazení – pouze kovová část bez ventilátorů</a:t>
            </a:r>
          </a:p>
          <a:p>
            <a:pPr lvl="2" eaLnBrk="1" hangingPunct="1"/>
            <a:r>
              <a:rPr lang="cs-CZ" dirty="0" smtClean="0"/>
              <a:t>tekuté chlazení – vodní, dusíkové – extrémní řešení</a:t>
            </a:r>
          </a:p>
          <a:p>
            <a:pPr eaLnBrk="1" hangingPunct="1"/>
            <a:r>
              <a:rPr lang="cs-CZ" dirty="0" smtClean="0"/>
              <a:t>komponenty používající chlazení:</a:t>
            </a:r>
          </a:p>
          <a:p>
            <a:pPr lvl="2" eaLnBrk="1" hangingPunct="1"/>
            <a:r>
              <a:rPr lang="cs-CZ" dirty="0" smtClean="0"/>
              <a:t>procesory, základní desky (na důležitých čipech i jinde), zdroje, grafické karty a další zařízení</a:t>
            </a:r>
          </a:p>
        </p:txBody>
      </p:sp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Chlazení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7433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Chlazení</a:t>
            </a:r>
          </a:p>
        </p:txBody>
      </p:sp>
      <p:pic>
        <p:nvPicPr>
          <p:cNvPr id="5122" name="Picture 2" descr="Soubor:Pasivni chladi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8" y="1772816"/>
            <a:ext cx="42385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bor:Aktivni chladi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25340"/>
            <a:ext cx="3804051" cy="20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214313" y="1714500"/>
            <a:ext cx="8929687" cy="5143500"/>
          </a:xfrm>
        </p:spPr>
        <p:txBody>
          <a:bodyPr/>
          <a:lstStyle/>
          <a:p>
            <a:pPr eaLnBrk="1" hangingPunct="1"/>
            <a:r>
              <a:rPr lang="cs-CZ" smtClean="0"/>
              <a:t>zařízení, které se propojuje s počítačem a nenachází se v case</a:t>
            </a:r>
          </a:p>
          <a:p>
            <a:pPr eaLnBrk="1" hangingPunct="1"/>
            <a:r>
              <a:rPr lang="cs-CZ" smtClean="0"/>
              <a:t>druhy periferií:</a:t>
            </a:r>
          </a:p>
          <a:p>
            <a:pPr lvl="3" eaLnBrk="1" hangingPunct="1"/>
            <a:r>
              <a:rPr lang="cs-CZ" smtClean="0"/>
              <a:t>klávesnice</a:t>
            </a:r>
          </a:p>
          <a:p>
            <a:pPr lvl="3" eaLnBrk="1" hangingPunct="1"/>
            <a:r>
              <a:rPr lang="cs-CZ" smtClean="0"/>
              <a:t>myš a jiná polohovací zařízení</a:t>
            </a:r>
          </a:p>
          <a:p>
            <a:pPr lvl="3" eaLnBrk="1" hangingPunct="1"/>
            <a:r>
              <a:rPr lang="cs-CZ" smtClean="0"/>
              <a:t>reproduktory</a:t>
            </a:r>
          </a:p>
          <a:p>
            <a:pPr lvl="3" eaLnBrk="1" hangingPunct="1"/>
            <a:r>
              <a:rPr lang="cs-CZ" smtClean="0"/>
              <a:t>sluchátka, mikrofon, webová kamera</a:t>
            </a:r>
          </a:p>
          <a:p>
            <a:pPr lvl="3" eaLnBrk="1" hangingPunct="1"/>
            <a:r>
              <a:rPr lang="cs-CZ" smtClean="0"/>
              <a:t>herní zařízení</a:t>
            </a:r>
          </a:p>
          <a:p>
            <a:pPr lvl="3" eaLnBrk="1" hangingPunct="1"/>
            <a:r>
              <a:rPr lang="cs-CZ" smtClean="0"/>
              <a:t>externí datová úložiště – flashdisky, externí harddisky atd.</a:t>
            </a:r>
          </a:p>
          <a:p>
            <a:pPr lvl="3" eaLnBrk="1" hangingPunct="1"/>
            <a:endParaRPr lang="cs-CZ" smtClean="0"/>
          </a:p>
        </p:txBody>
      </p:sp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Periferie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611560" y="1714500"/>
            <a:ext cx="7704856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vstupní zařízení – přijímá komunikaci od uživatele</a:t>
            </a:r>
          </a:p>
          <a:p>
            <a:pPr eaLnBrk="1" hangingPunct="1"/>
            <a:r>
              <a:rPr lang="cs-CZ" dirty="0" smtClean="0"/>
              <a:t>skládá se ze standardních a funkčních kláves</a:t>
            </a:r>
          </a:p>
          <a:p>
            <a:pPr eaLnBrk="1" hangingPunct="1"/>
            <a:r>
              <a:rPr lang="cs-CZ" dirty="0" smtClean="0"/>
              <a:t>rozdělení podle způsobu propojení s počítačem:</a:t>
            </a:r>
          </a:p>
          <a:p>
            <a:pPr lvl="3" eaLnBrk="1" hangingPunct="1"/>
            <a:r>
              <a:rPr lang="cs-CZ" dirty="0" smtClean="0"/>
              <a:t>drátové (konektory – PS2, USB)</a:t>
            </a:r>
          </a:p>
          <a:p>
            <a:pPr lvl="3" eaLnBrk="1" hangingPunct="1"/>
            <a:r>
              <a:rPr lang="cs-CZ" dirty="0" smtClean="0"/>
              <a:t>bezdrátové (USB vysílač; klávesnice – rádiové vlny, </a:t>
            </a:r>
            <a:r>
              <a:rPr lang="cs-CZ" dirty="0" err="1" smtClean="0"/>
              <a:t>bluetooth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rozdělení podle uspořádání kláves:</a:t>
            </a:r>
          </a:p>
          <a:p>
            <a:pPr lvl="3" eaLnBrk="1" hangingPunct="1"/>
            <a:r>
              <a:rPr lang="cs-CZ" dirty="0" smtClean="0"/>
              <a:t>klasické</a:t>
            </a:r>
          </a:p>
          <a:p>
            <a:pPr lvl="3" eaLnBrk="1" hangingPunct="1"/>
            <a:r>
              <a:rPr lang="cs-CZ" dirty="0" smtClean="0"/>
              <a:t>ergonomické</a:t>
            </a:r>
          </a:p>
          <a:p>
            <a:pPr eaLnBrk="1" hangingPunct="1"/>
            <a:r>
              <a:rPr lang="cs-CZ" dirty="0" smtClean="0"/>
              <a:t>známí výrobci:</a:t>
            </a:r>
          </a:p>
          <a:p>
            <a:pPr lvl="3" eaLnBrk="1" hangingPunct="1"/>
            <a:r>
              <a:rPr lang="cs-CZ" dirty="0" smtClean="0"/>
              <a:t>Microsoft, </a:t>
            </a:r>
            <a:r>
              <a:rPr lang="cs-CZ" dirty="0" err="1" smtClean="0"/>
              <a:t>Logitech</a:t>
            </a:r>
            <a:r>
              <a:rPr lang="cs-CZ" dirty="0" smtClean="0"/>
              <a:t>, Genius, </a:t>
            </a:r>
            <a:r>
              <a:rPr lang="cs-CZ" dirty="0" err="1" smtClean="0"/>
              <a:t>Chicony</a:t>
            </a:r>
            <a:endParaRPr lang="cs-CZ" dirty="0" smtClean="0"/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</p:txBody>
      </p:sp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Klávesnice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7433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Klávesnice</a:t>
            </a:r>
          </a:p>
        </p:txBody>
      </p:sp>
      <p:pic>
        <p:nvPicPr>
          <p:cNvPr id="1026" name="Picture 2" descr="C:\Users\kolsma\AppData\Local\Microsoft\Windows\Temporary Internet Files\Content.IE5\2AJHZGNQ\MP9004021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77385" cy="405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výstupní zařízení</a:t>
            </a:r>
          </a:p>
          <a:p>
            <a:pPr eaLnBrk="1" hangingPunct="1"/>
            <a:r>
              <a:rPr lang="cs-CZ" dirty="0" smtClean="0"/>
              <a:t>zobrazuje uživateli optický výstup z počítače</a:t>
            </a:r>
          </a:p>
          <a:p>
            <a:pPr eaLnBrk="1" hangingPunct="1"/>
            <a:r>
              <a:rPr lang="cs-CZ" dirty="0" smtClean="0"/>
              <a:t>2 základní druhy:</a:t>
            </a:r>
          </a:p>
          <a:p>
            <a:pPr lvl="3" eaLnBrk="1" hangingPunct="1"/>
            <a:r>
              <a:rPr lang="cs-CZ" dirty="0" smtClean="0"/>
              <a:t>CRT</a:t>
            </a:r>
          </a:p>
          <a:p>
            <a:pPr lvl="3" eaLnBrk="1" hangingPunct="1"/>
            <a:r>
              <a:rPr lang="cs-CZ" dirty="0" smtClean="0"/>
              <a:t>LCD  (novější)</a:t>
            </a:r>
          </a:p>
          <a:p>
            <a:pPr eaLnBrk="1" hangingPunct="1"/>
            <a:r>
              <a:rPr lang="cs-CZ" dirty="0" smtClean="0"/>
              <a:t>nedůležitější parametry:</a:t>
            </a:r>
          </a:p>
          <a:p>
            <a:pPr lvl="3" eaLnBrk="1" hangingPunct="1"/>
            <a:r>
              <a:rPr lang="cs-CZ" dirty="0" smtClean="0"/>
              <a:t>velikost úhlopříčky (v palcích)</a:t>
            </a:r>
          </a:p>
          <a:p>
            <a:pPr lvl="3" eaLnBrk="1" hangingPunct="1"/>
            <a:r>
              <a:rPr lang="cs-CZ" dirty="0" smtClean="0"/>
              <a:t>rozlišení obrazu (v pixelech)</a:t>
            </a:r>
          </a:p>
          <a:p>
            <a:pPr lvl="3" eaLnBrk="1" hangingPunct="1"/>
            <a:r>
              <a:rPr lang="cs-CZ" dirty="0" smtClean="0"/>
              <a:t>frekvence obnovení obrazu (v Hz) – CRT</a:t>
            </a:r>
          </a:p>
          <a:p>
            <a:pPr lvl="3" eaLnBrk="1" hangingPunct="1"/>
            <a:r>
              <a:rPr lang="cs-CZ" dirty="0" smtClean="0"/>
              <a:t>druh panelu - LCD</a:t>
            </a:r>
          </a:p>
          <a:p>
            <a:pPr lvl="3" eaLnBrk="1" hangingPunct="1"/>
            <a:r>
              <a:rPr lang="cs-CZ" dirty="0" smtClean="0"/>
              <a:t>odezva (v milisekundách) – LCD</a:t>
            </a:r>
          </a:p>
          <a:p>
            <a:pPr lvl="3" eaLnBrk="1" hangingPunct="1"/>
            <a:r>
              <a:rPr lang="cs-CZ" dirty="0" smtClean="0"/>
              <a:t>kontrast </a:t>
            </a:r>
          </a:p>
        </p:txBody>
      </p:sp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cs-CZ" smtClean="0"/>
              <a:t>Monitor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467544" y="1714500"/>
            <a:ext cx="8676456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polohovací (vstupní) zařízení</a:t>
            </a:r>
          </a:p>
          <a:p>
            <a:pPr eaLnBrk="1" hangingPunct="1"/>
            <a:r>
              <a:rPr lang="cs-CZ" dirty="0" smtClean="0"/>
              <a:t>původně příslušenství k tiskárně, s počítačem se používá až od nástupu </a:t>
            </a:r>
            <a:r>
              <a:rPr lang="cs-CZ" dirty="0" err="1" smtClean="0"/>
              <a:t>windows</a:t>
            </a:r>
            <a:endParaRPr lang="cs-CZ" dirty="0" smtClean="0"/>
          </a:p>
          <a:p>
            <a:pPr eaLnBrk="1" hangingPunct="1"/>
            <a:r>
              <a:rPr lang="cs-CZ" dirty="0" smtClean="0"/>
              <a:t>rozdělení podle způsobu propojení s počítačem:</a:t>
            </a:r>
          </a:p>
          <a:p>
            <a:pPr lvl="3" eaLnBrk="1" hangingPunct="1"/>
            <a:r>
              <a:rPr lang="cs-CZ" dirty="0" smtClean="0"/>
              <a:t>drátové (konektory – PS2, USB)</a:t>
            </a:r>
          </a:p>
          <a:p>
            <a:pPr lvl="3" eaLnBrk="1" hangingPunct="1"/>
            <a:r>
              <a:rPr lang="cs-CZ" dirty="0" smtClean="0"/>
              <a:t>bezdrátové (USB vysílač; myš – rádiové vlny, </a:t>
            </a:r>
            <a:r>
              <a:rPr lang="cs-CZ" dirty="0" err="1" smtClean="0"/>
              <a:t>bluetooth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rozdělení podle technologie snímání pohybu:</a:t>
            </a:r>
          </a:p>
          <a:p>
            <a:pPr lvl="3" eaLnBrk="1" hangingPunct="1"/>
            <a:r>
              <a:rPr lang="cs-CZ" dirty="0" smtClean="0"/>
              <a:t>kuličkové</a:t>
            </a:r>
          </a:p>
          <a:p>
            <a:pPr lvl="3" eaLnBrk="1" hangingPunct="1"/>
            <a:r>
              <a:rPr lang="cs-CZ" dirty="0" smtClean="0"/>
              <a:t>optické</a:t>
            </a:r>
          </a:p>
          <a:p>
            <a:pPr lvl="3" eaLnBrk="1" hangingPunct="1"/>
            <a:r>
              <a:rPr lang="cs-CZ" dirty="0" smtClean="0"/>
              <a:t>laserové</a:t>
            </a:r>
          </a:p>
          <a:p>
            <a:pPr eaLnBrk="1" hangingPunct="1"/>
            <a:endParaRPr lang="cs-CZ" dirty="0" smtClean="0"/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</p:txBody>
      </p:sp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Myš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eaLnBrk="1" hangingPunct="1"/>
            <a:r>
              <a:rPr lang="cs-CZ" smtClean="0"/>
              <a:t>důležité parametry:</a:t>
            </a:r>
          </a:p>
          <a:p>
            <a:pPr lvl="3" eaLnBrk="1" hangingPunct="1"/>
            <a:r>
              <a:rPr lang="cs-CZ" smtClean="0"/>
              <a:t>rozlišení senzoru (v DPI) – 400, 800, 1600</a:t>
            </a:r>
          </a:p>
          <a:p>
            <a:pPr lvl="3" eaLnBrk="1" hangingPunct="1"/>
            <a:r>
              <a:rPr lang="cs-CZ" smtClean="0"/>
              <a:t>výdrž baterie (u bezdrátových)</a:t>
            </a:r>
          </a:p>
          <a:p>
            <a:pPr lvl="3" eaLnBrk="1" hangingPunct="1"/>
            <a:r>
              <a:rPr lang="cs-CZ" smtClean="0"/>
              <a:t>počet tlačítek</a:t>
            </a:r>
          </a:p>
          <a:p>
            <a:pPr eaLnBrk="1" hangingPunct="1"/>
            <a:r>
              <a:rPr lang="cs-CZ" smtClean="0"/>
              <a:t>známí výrobci:</a:t>
            </a:r>
          </a:p>
          <a:p>
            <a:pPr lvl="3" eaLnBrk="1" hangingPunct="1"/>
            <a:r>
              <a:rPr lang="cs-CZ" smtClean="0"/>
              <a:t>Microsoft, Logitech, Razer, Genius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smtClean="0"/>
          </a:p>
        </p:txBody>
      </p:sp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Myš</a:t>
            </a: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29575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2363041" cy="21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touchpad – u notebooků, ovládají se prstem</a:t>
            </a:r>
          </a:p>
          <a:p>
            <a:pPr eaLnBrk="1" hangingPunct="1"/>
            <a:r>
              <a:rPr lang="cs-CZ" dirty="0" err="1" smtClean="0"/>
              <a:t>trackball</a:t>
            </a:r>
            <a:r>
              <a:rPr lang="cs-CZ" dirty="0" smtClean="0"/>
              <a:t> – „obrácená myš“ s velkou kuličkou</a:t>
            </a:r>
          </a:p>
          <a:p>
            <a:pPr eaLnBrk="1" hangingPunct="1"/>
            <a:r>
              <a:rPr lang="cs-CZ" dirty="0" smtClean="0"/>
              <a:t>tablet – plocha reagující na dotyk speciálního pera</a:t>
            </a:r>
          </a:p>
          <a:p>
            <a:pPr eaLnBrk="1" hangingPunct="1"/>
            <a:r>
              <a:rPr lang="cs-CZ" dirty="0" err="1" smtClean="0"/>
              <a:t>touchscreen</a:t>
            </a:r>
            <a:r>
              <a:rPr lang="cs-CZ" dirty="0" smtClean="0"/>
              <a:t> – dotyková obrazovka (spíše u PDA)</a:t>
            </a:r>
          </a:p>
        </p:txBody>
      </p:sp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Další polohovací zařízení</a:t>
            </a:r>
          </a:p>
        </p:txBody>
      </p:sp>
      <p:pic>
        <p:nvPicPr>
          <p:cNvPr id="2050" name="Picture 2" descr="Soubor:Logitech-trackb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478497" cy="27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Touchpad - Trackpoi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036670" cy="26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výstupní zvukové zařízení (konektor – 3.5mm jack)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rozdělení podle sestavení: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2.0 – stereo (2 přední reproduktory)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2.1 – stereo + subwoofer (= basový reproduktor)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4.0 – kvadrofonní (2 přední a 2 zadní)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5.1 – </a:t>
            </a:r>
            <a:r>
              <a:rPr lang="cs-CZ" dirty="0" err="1" smtClean="0"/>
              <a:t>surround</a:t>
            </a:r>
            <a:r>
              <a:rPr lang="cs-CZ" dirty="0" smtClean="0"/>
              <a:t> (2 přední, 2 zadní, 1 centrální, 1 subwoofer)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7.1 – rozšířený </a:t>
            </a:r>
            <a:r>
              <a:rPr lang="cs-CZ" dirty="0" err="1" smtClean="0"/>
              <a:t>surround</a:t>
            </a:r>
            <a:r>
              <a:rPr lang="cs-CZ" dirty="0" smtClean="0"/>
              <a:t> (</a:t>
            </a:r>
            <a:r>
              <a:rPr lang="cs-CZ" dirty="0" err="1" smtClean="0"/>
              <a:t>surround</a:t>
            </a:r>
            <a:r>
              <a:rPr lang="cs-CZ" dirty="0" smtClean="0"/>
              <a:t> + 2 boční)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důležité parametry: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výkon RMS (ve Wattech)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frekvenční rozsah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citlivost (odstup signálu od šumu – v decibelech)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známí výrobci PC reproduktorů:</a:t>
            </a:r>
          </a:p>
          <a:p>
            <a:pPr marL="1179576" lvl="3" indent="-2011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err="1" smtClean="0"/>
              <a:t>Creative</a:t>
            </a:r>
            <a:r>
              <a:rPr lang="cs-CZ" dirty="0" smtClean="0"/>
              <a:t>, </a:t>
            </a:r>
            <a:r>
              <a:rPr lang="cs-CZ" dirty="0" err="1" smtClean="0"/>
              <a:t>Logitech</a:t>
            </a:r>
            <a:r>
              <a:rPr lang="cs-CZ" dirty="0" smtClean="0"/>
              <a:t>, Genius</a:t>
            </a:r>
          </a:p>
        </p:txBody>
      </p:sp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Reproduktory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7433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Reproduktory</a:t>
            </a:r>
          </a:p>
        </p:txBody>
      </p:sp>
      <p:pic>
        <p:nvPicPr>
          <p:cNvPr id="1026" name="Picture 2" descr="C:\Users\kolsma\AppData\Local\Microsoft\Windows\Temporary Internet Files\Content.IE5\Z41KVA2G\MC9003968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472307"/>
            <a:ext cx="1827212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lsma\AppData\Local\Microsoft\Windows\Temporary Internet Files\Content.IE5\D21QDM4T\MC9003985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7" y="1518344"/>
            <a:ext cx="182403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lsma\AppData\Local\Microsoft\Windows\Temporary Internet Files\Content.IE5\2AJHZGNQ\MC9003606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1"/>
            <a:ext cx="1558925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smtClean="0"/>
              <a:t>dohromady se používají jako prostředek hlasové a obrazové komunikace (přes internet)</a:t>
            </a:r>
          </a:p>
          <a:p>
            <a:pPr eaLnBrk="1" hangingPunct="1"/>
            <a:r>
              <a:rPr lang="cs-CZ" smtClean="0"/>
              <a:t>sluchátka – výstupní zvukové zařízení (</a:t>
            </a:r>
            <a:r>
              <a:rPr lang="cs-CZ" sz="2000" smtClean="0"/>
              <a:t>3.5mm jack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mikrofon – vstupní zvukové zařízení (</a:t>
            </a:r>
            <a:r>
              <a:rPr lang="cs-CZ" sz="2000" smtClean="0"/>
              <a:t>3.5mm jack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webová kamera – vstupní obrazové zařízení (</a:t>
            </a:r>
            <a:r>
              <a:rPr lang="cs-CZ" sz="2000" smtClean="0"/>
              <a:t>USB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známí výrobci (zvuk):</a:t>
            </a:r>
          </a:p>
          <a:p>
            <a:pPr lvl="3" eaLnBrk="1" hangingPunct="1"/>
            <a:r>
              <a:rPr lang="cs-CZ" smtClean="0"/>
              <a:t>Sennheiser, Koss, Logitech, Creative, Genius</a:t>
            </a:r>
          </a:p>
          <a:p>
            <a:pPr eaLnBrk="1" hangingPunct="1"/>
            <a:r>
              <a:rPr lang="cs-CZ" smtClean="0"/>
              <a:t>známí výrobci (webkamer):</a:t>
            </a:r>
          </a:p>
          <a:p>
            <a:pPr lvl="3" eaLnBrk="1" hangingPunct="1"/>
            <a:r>
              <a:rPr lang="cs-CZ" smtClean="0"/>
              <a:t>Logitech, Genius, Creative, D-link</a:t>
            </a:r>
          </a:p>
          <a:p>
            <a:pPr eaLnBrk="1" hangingPunct="1"/>
            <a:endParaRPr lang="cs-CZ" smtClean="0"/>
          </a:p>
        </p:txBody>
      </p:sp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Sluchátka, mikrofon, webkamera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vstupní zařízení určené k ovládání počítačových her</a:t>
            </a:r>
          </a:p>
          <a:p>
            <a:pPr eaLnBrk="1" hangingPunct="1"/>
            <a:r>
              <a:rPr lang="cs-CZ" dirty="0" smtClean="0"/>
              <a:t>konektory – USB, </a:t>
            </a:r>
            <a:r>
              <a:rPr lang="cs-CZ" dirty="0" err="1" smtClean="0"/>
              <a:t>Gameport</a:t>
            </a:r>
            <a:endParaRPr lang="cs-CZ" dirty="0" smtClean="0"/>
          </a:p>
          <a:p>
            <a:pPr eaLnBrk="1" hangingPunct="1"/>
            <a:r>
              <a:rPr lang="cs-CZ" dirty="0" smtClean="0"/>
              <a:t>základní rozdělení:</a:t>
            </a:r>
          </a:p>
          <a:p>
            <a:pPr lvl="3" eaLnBrk="1" hangingPunct="1"/>
            <a:r>
              <a:rPr lang="cs-CZ" dirty="0" err="1" smtClean="0"/>
              <a:t>gamepad</a:t>
            </a:r>
            <a:endParaRPr lang="cs-CZ" dirty="0" smtClean="0"/>
          </a:p>
          <a:p>
            <a:pPr lvl="3" eaLnBrk="1" hangingPunct="1"/>
            <a:r>
              <a:rPr lang="cs-CZ" dirty="0" smtClean="0"/>
              <a:t>joystick</a:t>
            </a:r>
          </a:p>
          <a:p>
            <a:pPr lvl="3" eaLnBrk="1" hangingPunct="1"/>
            <a:r>
              <a:rPr lang="cs-CZ" dirty="0" smtClean="0"/>
              <a:t>volant a pedály</a:t>
            </a:r>
          </a:p>
          <a:p>
            <a:pPr lvl="3" eaLnBrk="1" hangingPunct="1"/>
            <a:r>
              <a:rPr lang="cs-CZ" dirty="0" smtClean="0"/>
              <a:t>herní klávesnice</a:t>
            </a:r>
          </a:p>
          <a:p>
            <a:pPr lvl="3" eaLnBrk="1" hangingPunct="1"/>
            <a:r>
              <a:rPr lang="cs-CZ" dirty="0" smtClean="0"/>
              <a:t>další zařízení (letecké páky atd.)</a:t>
            </a:r>
          </a:p>
          <a:p>
            <a:pPr eaLnBrk="1" hangingPunct="1"/>
            <a:r>
              <a:rPr lang="cs-CZ" dirty="0" smtClean="0"/>
              <a:t>známí výrobci:</a:t>
            </a:r>
          </a:p>
          <a:p>
            <a:pPr lvl="3" eaLnBrk="1" hangingPunct="1"/>
            <a:r>
              <a:rPr lang="cs-CZ" dirty="0" err="1" smtClean="0"/>
              <a:t>Logitech</a:t>
            </a:r>
            <a:r>
              <a:rPr lang="cs-CZ" dirty="0" smtClean="0"/>
              <a:t>, Genius, Microsoft, </a:t>
            </a:r>
            <a:r>
              <a:rPr lang="cs-CZ" dirty="0" err="1" smtClean="0"/>
              <a:t>Thrust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Herní zařízení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792088"/>
          </a:xfrm>
        </p:spPr>
        <p:txBody>
          <a:bodyPr/>
          <a:lstStyle/>
          <a:p>
            <a:pPr eaLnBrk="1" hangingPunct="1"/>
            <a:r>
              <a:rPr lang="cs-CZ" dirty="0" smtClean="0"/>
              <a:t>Herní zařízení</a:t>
            </a:r>
          </a:p>
        </p:txBody>
      </p:sp>
      <p:pic>
        <p:nvPicPr>
          <p:cNvPr id="2050" name="Picture 2" descr="http://upload.wikimedia.org/wikipedia/commons/c/ce/PS_Contro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8393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d/dd/Joyopis.svg/220px-Joyopis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095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13322" y="1556792"/>
            <a:ext cx="17099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1</a:t>
            </a:r>
            <a:r>
              <a:rPr lang="cs-CZ" sz="1100" dirty="0"/>
              <a:t>. Držadlo</a:t>
            </a:r>
            <a:br>
              <a:rPr lang="cs-CZ" sz="1100" dirty="0"/>
            </a:br>
            <a:r>
              <a:rPr lang="cs-CZ" sz="1100" dirty="0"/>
              <a:t>2. Základna</a:t>
            </a:r>
            <a:br>
              <a:rPr lang="cs-CZ" sz="1100" dirty="0"/>
            </a:br>
            <a:r>
              <a:rPr lang="cs-CZ" sz="1100" dirty="0"/>
              <a:t>3. Tlačítko – „spoušť“ či „</a:t>
            </a:r>
            <a:r>
              <a:rPr lang="cs-CZ" sz="1100" dirty="0" err="1"/>
              <a:t>fire</a:t>
            </a:r>
            <a:r>
              <a:rPr lang="cs-CZ" sz="1100" dirty="0"/>
              <a:t>“</a:t>
            </a:r>
            <a:br>
              <a:rPr lang="cs-CZ" sz="1100" dirty="0"/>
            </a:br>
            <a:r>
              <a:rPr lang="cs-CZ" sz="1100" dirty="0"/>
              <a:t>4. Další tlačítka</a:t>
            </a:r>
            <a:br>
              <a:rPr lang="cs-CZ" sz="1100" dirty="0"/>
            </a:br>
            <a:r>
              <a:rPr lang="cs-CZ" sz="1100" dirty="0"/>
              <a:t>5. </a:t>
            </a:r>
            <a:r>
              <a:rPr lang="cs-CZ" sz="1100" dirty="0" err="1"/>
              <a:t>Autofire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>6. Plynový pedál</a:t>
            </a:r>
            <a:br>
              <a:rPr lang="cs-CZ" sz="1100" dirty="0"/>
            </a:br>
            <a:r>
              <a:rPr lang="cs-CZ" sz="1100" dirty="0"/>
              <a:t>7. Kloboučkové tlačítko</a:t>
            </a:r>
            <a:br>
              <a:rPr lang="cs-CZ" sz="1100" dirty="0"/>
            </a:br>
            <a:r>
              <a:rPr lang="cs-CZ" sz="1100" dirty="0"/>
              <a:t>8. Přísavky pro uchycení</a:t>
            </a:r>
            <a:endParaRPr lang="cs-CZ" sz="1100" dirty="0"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643937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vstupní</a:t>
            </a:r>
            <a:r>
              <a:rPr lang="en-US" dirty="0" smtClean="0"/>
              <a:t>/</a:t>
            </a:r>
            <a:r>
              <a:rPr lang="cs-CZ" dirty="0" smtClean="0"/>
              <a:t>výstupní zařízení sloužící</a:t>
            </a:r>
            <a:endParaRPr lang="cs-CZ" dirty="0" smtClean="0">
              <a:latin typeface="Arial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cs-CZ" dirty="0" smtClean="0">
                <a:latin typeface="Arial" charset="0"/>
              </a:rPr>
              <a:t>	</a:t>
            </a:r>
            <a:r>
              <a:rPr lang="cs-CZ" dirty="0" smtClean="0"/>
              <a:t>k čistému přenosu dat</a:t>
            </a:r>
          </a:p>
          <a:p>
            <a:pPr eaLnBrk="1" hangingPunct="1"/>
            <a:r>
              <a:rPr lang="cs-CZ" dirty="0" smtClean="0"/>
              <a:t>druhy:</a:t>
            </a:r>
          </a:p>
          <a:p>
            <a:pPr lvl="3" eaLnBrk="1" hangingPunct="1"/>
            <a:r>
              <a:rPr lang="cs-CZ" dirty="0" err="1" smtClean="0"/>
              <a:t>flashdisky</a:t>
            </a:r>
            <a:r>
              <a:rPr lang="cs-CZ" dirty="0" smtClean="0"/>
              <a:t> (USB)</a:t>
            </a:r>
          </a:p>
          <a:p>
            <a:pPr lvl="3" eaLnBrk="1" hangingPunct="1"/>
            <a:r>
              <a:rPr lang="cs-CZ" dirty="0" smtClean="0"/>
              <a:t>externí harddisky (USB, 1394, e-</a:t>
            </a:r>
            <a:r>
              <a:rPr lang="cs-CZ" dirty="0" err="1" smtClean="0"/>
              <a:t>sata</a:t>
            </a:r>
            <a:r>
              <a:rPr lang="cs-CZ" dirty="0" smtClean="0"/>
              <a:t>)</a:t>
            </a:r>
          </a:p>
          <a:p>
            <a:pPr lvl="3" eaLnBrk="1" hangingPunct="1"/>
            <a:r>
              <a:rPr lang="cs-CZ" dirty="0" smtClean="0"/>
              <a:t>paměťové karty (SD, MMC, XD atd.)+ čtečky (USB)</a:t>
            </a:r>
          </a:p>
          <a:p>
            <a:pPr eaLnBrk="1" hangingPunct="1"/>
            <a:r>
              <a:rPr lang="cs-CZ" dirty="0" err="1" smtClean="0"/>
              <a:t>plug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play – </a:t>
            </a:r>
            <a:r>
              <a:rPr lang="en-US" dirty="0" err="1" smtClean="0"/>
              <a:t>odp</a:t>
            </a:r>
            <a:r>
              <a:rPr lang="cs-CZ" dirty="0" err="1" smtClean="0"/>
              <a:t>adá</a:t>
            </a:r>
            <a:r>
              <a:rPr lang="cs-CZ" dirty="0" smtClean="0"/>
              <a:t> nutnost softwarová instalace ovladačů (od Windows 2000)</a:t>
            </a:r>
          </a:p>
          <a:p>
            <a:pPr eaLnBrk="1" hangingPunct="1"/>
            <a:r>
              <a:rPr lang="cs-CZ" dirty="0" smtClean="0"/>
              <a:t>známí výrobci (</a:t>
            </a:r>
            <a:r>
              <a:rPr lang="cs-CZ" dirty="0" err="1" smtClean="0"/>
              <a:t>flashdisky</a:t>
            </a:r>
            <a:r>
              <a:rPr lang="cs-CZ" dirty="0" smtClean="0"/>
              <a:t>, paměť. karty):</a:t>
            </a:r>
          </a:p>
          <a:p>
            <a:pPr lvl="3" eaLnBrk="1" hangingPunct="1"/>
            <a:r>
              <a:rPr lang="cs-CZ" dirty="0" smtClean="0"/>
              <a:t>Kingston, A-data, </a:t>
            </a:r>
            <a:r>
              <a:rPr lang="cs-CZ" dirty="0" err="1" smtClean="0"/>
              <a:t>Sandisk</a:t>
            </a:r>
            <a:r>
              <a:rPr lang="cs-CZ" dirty="0" smtClean="0"/>
              <a:t>, </a:t>
            </a:r>
            <a:r>
              <a:rPr lang="cs-CZ" dirty="0" err="1" smtClean="0"/>
              <a:t>Pretec</a:t>
            </a:r>
            <a:r>
              <a:rPr lang="cs-CZ" dirty="0" smtClean="0"/>
              <a:t>, </a:t>
            </a:r>
            <a:r>
              <a:rPr lang="cs-CZ" dirty="0" err="1" smtClean="0"/>
              <a:t>Corsair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715375" cy="1066800"/>
          </a:xfrm>
        </p:spPr>
        <p:txBody>
          <a:bodyPr/>
          <a:lstStyle/>
          <a:p>
            <a:pPr eaLnBrk="1" hangingPunct="1"/>
            <a:r>
              <a:rPr lang="cs-CZ" smtClean="0"/>
              <a:t>Externí datová zařízení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267379" y="533499"/>
            <a:ext cx="8715375" cy="1066800"/>
          </a:xfrm>
        </p:spPr>
        <p:txBody>
          <a:bodyPr/>
          <a:lstStyle/>
          <a:p>
            <a:pPr eaLnBrk="1" hangingPunct="1"/>
            <a:r>
              <a:rPr lang="cs-CZ" dirty="0" smtClean="0"/>
              <a:t>Externí datová zařízení</a:t>
            </a:r>
          </a:p>
        </p:txBody>
      </p:sp>
      <p:pic>
        <p:nvPicPr>
          <p:cNvPr id="3074" name="Picture 2" descr="http://upload.wikimedia.org/wikipedia/commons/6/6c/Geil_David_1GB_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246120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e/e2/Usbkey_intern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592288" cy="24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99307"/>
              </p:ext>
            </p:extLst>
          </p:nvPr>
        </p:nvGraphicFramePr>
        <p:xfrm>
          <a:off x="3419872" y="3717032"/>
          <a:ext cx="1944216" cy="2280720"/>
        </p:xfrm>
        <a:graphic>
          <a:graphicData uri="http://schemas.openxmlformats.org/drawingml/2006/table">
            <a:tbl>
              <a:tblPr/>
              <a:tblGrid>
                <a:gridCol w="277745"/>
                <a:gridCol w="1666471"/>
              </a:tblGrid>
              <a:tr h="403095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/>
                        <a:t>USB konektor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945">
                <a:tc>
                  <a:txBody>
                    <a:bodyPr/>
                    <a:lstStyle/>
                    <a:p>
                      <a:r>
                        <a:rPr lang="cs-CZ" sz="1100"/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err="1"/>
                        <a:t>Mass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storage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controller</a:t>
                      </a:r>
                      <a:endParaRPr lang="cs-CZ" sz="1100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20099">
                <a:tc>
                  <a:txBody>
                    <a:bodyPr/>
                    <a:lstStyle/>
                    <a:p>
                      <a:r>
                        <a:rPr lang="cs-CZ" sz="1100"/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Testovací kontakty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20099">
                <a:tc>
                  <a:txBody>
                    <a:bodyPr/>
                    <a:lstStyle/>
                    <a:p>
                      <a:r>
                        <a:rPr lang="cs-CZ" sz="1100"/>
                        <a:t>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err="1"/>
                        <a:t>Flash</a:t>
                      </a:r>
                      <a:r>
                        <a:rPr lang="cs-CZ" sz="1100" dirty="0"/>
                        <a:t> paměť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20099">
                <a:tc>
                  <a:txBody>
                    <a:bodyPr/>
                    <a:lstStyle/>
                    <a:p>
                      <a:r>
                        <a:rPr lang="cs-CZ" sz="1100"/>
                        <a:t>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Krystalový oscilátor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20099">
                <a:tc>
                  <a:txBody>
                    <a:bodyPr/>
                    <a:lstStyle/>
                    <a:p>
                      <a:r>
                        <a:rPr lang="cs-CZ" sz="1100"/>
                        <a:t>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LED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20099">
                <a:tc>
                  <a:txBody>
                    <a:bodyPr/>
                    <a:lstStyle/>
                    <a:p>
                      <a:r>
                        <a:rPr lang="cs-CZ" sz="1100"/>
                        <a:t>7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Zámek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371417">
                <a:tc>
                  <a:txBody>
                    <a:bodyPr/>
                    <a:lstStyle/>
                    <a:p>
                      <a:r>
                        <a:rPr lang="cs-CZ" sz="1100"/>
                        <a:t>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Místo pro druhý paměťový modul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9851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714875"/>
          </a:xfrm>
        </p:spPr>
        <p:txBody>
          <a:bodyPr/>
          <a:lstStyle/>
          <a:p>
            <a:pPr eaLnBrk="1" hangingPunct="1"/>
            <a:r>
              <a:rPr lang="cs-CZ" smtClean="0"/>
              <a:t>výhody technologie LCD</a:t>
            </a:r>
          </a:p>
          <a:p>
            <a:pPr lvl="3" eaLnBrk="1" hangingPunct="1"/>
            <a:r>
              <a:rPr lang="cs-CZ" sz="2000" smtClean="0"/>
              <a:t>šetrnější k očím - „nebliká“</a:t>
            </a:r>
          </a:p>
          <a:p>
            <a:pPr lvl="3" eaLnBrk="1" hangingPunct="1"/>
            <a:r>
              <a:rPr lang="cs-CZ" sz="2000" smtClean="0"/>
              <a:t>možnost větší velikosti úhlopříček, rozlišení</a:t>
            </a:r>
          </a:p>
          <a:p>
            <a:pPr lvl="3" eaLnBrk="1" hangingPunct="1"/>
            <a:r>
              <a:rPr lang="cs-CZ" sz="2000" smtClean="0"/>
              <a:t>zabírají méně místa</a:t>
            </a:r>
          </a:p>
          <a:p>
            <a:pPr lvl="3" eaLnBrk="1" hangingPunct="1"/>
            <a:r>
              <a:rPr lang="cs-CZ" sz="2000" smtClean="0"/>
              <a:t>mají zpravidla menší spotřebu el. energie</a:t>
            </a:r>
          </a:p>
          <a:p>
            <a:pPr eaLnBrk="1" hangingPunct="1"/>
            <a:r>
              <a:rPr lang="cs-CZ" smtClean="0"/>
              <a:t>nevýhody technologie LCD</a:t>
            </a:r>
          </a:p>
          <a:p>
            <a:pPr lvl="3" eaLnBrk="1" hangingPunct="1"/>
            <a:r>
              <a:rPr lang="cs-CZ" sz="2000" smtClean="0"/>
              <a:t>mají odezvu (ms) – zpoždění vykreslení obrazu</a:t>
            </a:r>
          </a:p>
          <a:p>
            <a:pPr lvl="3" eaLnBrk="1" hangingPunct="1"/>
            <a:r>
              <a:rPr lang="cs-CZ" sz="2000" smtClean="0"/>
              <a:t>neexistuje univerzální monitor, který se hodí na všechno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známí výrobci:</a:t>
            </a:r>
          </a:p>
          <a:p>
            <a:pPr lvl="3" eaLnBrk="1" hangingPunct="1"/>
            <a:r>
              <a:rPr lang="cs-CZ" smtClean="0"/>
              <a:t>Eizo, HP, Samsung, LG, Acer, ASUS, Fujitsu-Siemens</a:t>
            </a:r>
          </a:p>
          <a:p>
            <a:pPr eaLnBrk="1" hangingPunct="1"/>
            <a:endParaRPr lang="cs-CZ" smtClean="0"/>
          </a:p>
          <a:p>
            <a:pPr lvl="3" eaLnBrk="1" hangingPunct="1"/>
            <a:endParaRPr lang="cs-CZ" smtClean="0"/>
          </a:p>
        </p:txBody>
      </p:sp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cs-CZ" smtClean="0"/>
              <a:t>Monitor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4536504"/>
          </a:xfrm>
        </p:spPr>
        <p:txBody>
          <a:bodyPr>
            <a:normAutofit/>
          </a:bodyPr>
          <a:lstStyle/>
          <a:p>
            <a:pPr algn="l"/>
            <a:r>
              <a:rPr lang="cs-CZ" sz="1200" b="1" dirty="0" smtClean="0"/>
              <a:t>           Obrázky použity z internetové </a:t>
            </a:r>
            <a:r>
              <a:rPr lang="cs-CZ" sz="1200" b="1" dirty="0"/>
              <a:t>encyklopedie </a:t>
            </a:r>
            <a:r>
              <a:rPr lang="cs-CZ" sz="1200" b="1" dirty="0" err="1"/>
              <a:t>Wikipedia</a:t>
            </a:r>
            <a:r>
              <a:rPr lang="cs-CZ" sz="1200" b="1" dirty="0"/>
              <a:t>. </a:t>
            </a:r>
            <a:r>
              <a:rPr lang="cs-CZ" sz="1200" b="1" dirty="0" smtClean="0"/>
              <a:t>Dostupné </a:t>
            </a:r>
            <a:r>
              <a:rPr lang="cs-CZ" sz="1200" b="1" dirty="0"/>
              <a:t>na: </a:t>
            </a: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www.wikipedia.cz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>
                <a:solidFill>
                  <a:schemeClr val="tx1"/>
                </a:solidFill>
              </a:rPr>
              <a:t>[cit</a:t>
            </a:r>
            <a:r>
              <a:rPr lang="cs-CZ" sz="1200" dirty="0">
                <a:solidFill>
                  <a:schemeClr val="tx1"/>
                </a:solidFill>
              </a:rPr>
              <a:t>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/>
              <a:t>na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cs.wikipedia.org/wiki/Soubor:AM486_DX2-80_and_i486_DX2-66.jpg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/>
              <a:t>na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cs.wikipedia.org/wiki/Soubor:Intel_Celeron_D.jpg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smtClean="0"/>
              <a:t>na </a:t>
            </a:r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cs.wikipedia.org/wiki/Soubor:Hdd_od_srodka.jpg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>
                <a:solidFill>
                  <a:schemeClr val="tx1"/>
                </a:solidFill>
              </a:rPr>
              <a:t>[</a:t>
            </a:r>
            <a:r>
              <a:rPr lang="cs-CZ" sz="1200" dirty="0">
                <a:solidFill>
                  <a:schemeClr val="tx1"/>
                </a:solidFill>
              </a:rPr>
              <a:t>cit. 2011-08-22]. Dostupný pod licencí public </a:t>
            </a:r>
            <a:r>
              <a:rPr lang="cs-CZ" sz="1200" dirty="0" err="1" smtClean="0">
                <a:solidFill>
                  <a:schemeClr val="tx1"/>
                </a:solidFill>
              </a:rPr>
              <a:t>domain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</a:rPr>
              <a:t>na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cs.wikipedia.org/wiki/Soubor:CD-ROM_drive.jpg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 smtClean="0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</a:rPr>
              <a:t>na </a:t>
            </a:r>
            <a:r>
              <a:rPr lang="cs-CZ" sz="1200" dirty="0" smtClean="0">
                <a:solidFill>
                  <a:schemeClr val="bg1"/>
                </a:solidFill>
                <a:hlinkClick r:id="rId7"/>
              </a:rPr>
              <a:t>http</a:t>
            </a:r>
            <a:r>
              <a:rPr lang="cs-CZ" sz="1200" dirty="0">
                <a:solidFill>
                  <a:schemeClr val="bg1"/>
                </a:solidFill>
                <a:hlinkClick r:id="rId7"/>
              </a:rPr>
              <a:t>://</a:t>
            </a:r>
            <a:r>
              <a:rPr lang="cs-CZ" sz="1200" dirty="0" smtClean="0">
                <a:solidFill>
                  <a:schemeClr val="bg1"/>
                </a:solidFill>
                <a:hlinkClick r:id="rId7"/>
              </a:rPr>
              <a:t>cs.wikipedia.org/wiki/Soubor:PowerColor_Radeon_X850XT_PE.jpg</a:t>
            </a: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[cit</a:t>
            </a:r>
            <a:r>
              <a:rPr lang="cs-CZ" sz="1200" dirty="0" smtClean="0">
                <a:solidFill>
                  <a:schemeClr val="tx1"/>
                </a:solidFill>
              </a:rPr>
              <a:t>. </a:t>
            </a:r>
            <a:r>
              <a:rPr lang="cs-CZ" sz="1200" dirty="0">
                <a:solidFill>
                  <a:schemeClr val="tx1"/>
                </a:solidFill>
              </a:rPr>
              <a:t>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na </a:t>
            </a:r>
            <a:r>
              <a:rPr lang="cs-CZ" sz="1200" dirty="0">
                <a:solidFill>
                  <a:schemeClr val="bg1"/>
                </a:solidFill>
                <a:hlinkClick r:id="rId8"/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  <a:hlinkClick r:id="rId8"/>
              </a:rPr>
              <a:t>cs.wikipedia.org/wiki/Soubor:Zasilacz_komputera_ubt.jpeg</a:t>
            </a: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na </a:t>
            </a:r>
            <a:r>
              <a:rPr lang="cs-CZ" sz="1200" dirty="0">
                <a:solidFill>
                  <a:schemeClr val="bg1"/>
                </a:solidFill>
                <a:hlinkClick r:id="rId9"/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  <a:hlinkClick r:id="rId9"/>
              </a:rPr>
              <a:t>cs.wikipedia.org/wiki/Soubor:Pasivni_chladic.jpg</a:t>
            </a: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na </a:t>
            </a:r>
            <a:r>
              <a:rPr lang="cs-CZ" sz="1200" dirty="0">
                <a:solidFill>
                  <a:schemeClr val="bg1"/>
                </a:solidFill>
                <a:hlinkClick r:id="rId10"/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  <a:hlinkClick r:id="rId10"/>
              </a:rPr>
              <a:t>cs.wikipedia.org/wiki/Soubor:Aktivni_chladic.jpg</a:t>
            </a: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 smtClean="0">
                <a:solidFill>
                  <a:schemeClr val="tx1"/>
                </a:solidFill>
              </a:rPr>
              <a:t>domain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</a:rPr>
              <a:t>na </a:t>
            </a:r>
            <a:r>
              <a:rPr lang="cs-CZ" sz="1200" dirty="0" smtClean="0">
                <a:solidFill>
                  <a:schemeClr val="bg1"/>
                </a:solidFill>
                <a:hlinkClick r:id="rId11"/>
              </a:rPr>
              <a:t>http</a:t>
            </a:r>
            <a:r>
              <a:rPr lang="cs-CZ" sz="1200" dirty="0">
                <a:solidFill>
                  <a:schemeClr val="bg1"/>
                </a:solidFill>
                <a:hlinkClick r:id="rId11"/>
              </a:rPr>
              <a:t>://</a:t>
            </a:r>
            <a:r>
              <a:rPr lang="cs-CZ" sz="1200" dirty="0" smtClean="0">
                <a:solidFill>
                  <a:schemeClr val="bg1"/>
                </a:solidFill>
                <a:hlinkClick r:id="rId11"/>
              </a:rPr>
              <a:t>cs.wikipedia.org/wiki/Soubor:Logitech-trackball.jpg</a:t>
            </a: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na </a:t>
            </a:r>
            <a:r>
              <a:rPr lang="cs-CZ" sz="1200" dirty="0">
                <a:solidFill>
                  <a:schemeClr val="bg1"/>
                </a:solidFill>
                <a:hlinkClick r:id="rId12"/>
              </a:rPr>
              <a:t>http://cs.wikipedia.org/wiki/Soubor:Touchpad_-_</a:t>
            </a:r>
            <a:r>
              <a:rPr lang="cs-CZ" sz="1200" dirty="0" smtClean="0">
                <a:solidFill>
                  <a:schemeClr val="bg1"/>
                </a:solidFill>
                <a:hlinkClick r:id="rId12"/>
              </a:rPr>
              <a:t>Trackpoint.jpg</a:t>
            </a:r>
            <a:r>
              <a:rPr lang="cs-CZ" sz="1200" dirty="0">
                <a:solidFill>
                  <a:schemeClr val="bg1"/>
                </a:solidFill>
              </a:rPr>
              <a:t/>
            </a:r>
            <a:br>
              <a:rPr lang="cs-CZ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na </a:t>
            </a:r>
            <a:r>
              <a:rPr lang="cs-CZ" sz="1200" dirty="0" smtClean="0">
                <a:solidFill>
                  <a:schemeClr val="bg1"/>
                </a:solidFill>
                <a:hlinkClick r:id="rId13"/>
              </a:rPr>
              <a:t>http</a:t>
            </a:r>
            <a:r>
              <a:rPr lang="cs-CZ" sz="1200" dirty="0">
                <a:solidFill>
                  <a:schemeClr val="bg1"/>
                </a:solidFill>
                <a:hlinkClick r:id="rId13"/>
              </a:rPr>
              <a:t>://</a:t>
            </a:r>
            <a:r>
              <a:rPr lang="cs-CZ" sz="1200" dirty="0" smtClean="0">
                <a:solidFill>
                  <a:schemeClr val="bg1"/>
                </a:solidFill>
                <a:hlinkClick r:id="rId13"/>
              </a:rPr>
              <a:t>upload.wikimedia.org/wikipedia/commons/c/ce/PS_Controller.jpg</a:t>
            </a:r>
            <a:r>
              <a:rPr lang="cs-CZ" sz="1200" dirty="0">
                <a:solidFill>
                  <a:schemeClr val="bg1"/>
                </a:solidFill>
              </a:rPr>
              <a:t/>
            </a:r>
            <a:br>
              <a:rPr lang="cs-CZ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</a:rPr>
              <a:t>na http</a:t>
            </a:r>
            <a:r>
              <a:rPr lang="cs-CZ" sz="1200" dirty="0">
                <a:solidFill>
                  <a:schemeClr val="bg1"/>
                </a:solidFill>
              </a:rPr>
              <a:t>://upload.wikimedia.org/wikipedia/commons/6/6c/Geil_David_1GB_AB.jpg</a:t>
            </a:r>
            <a:br>
              <a:rPr lang="cs-CZ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[cit. 2011-08-22]. Dostupný pod licencí public </a:t>
            </a:r>
            <a:r>
              <a:rPr lang="cs-CZ" sz="1200" dirty="0" err="1">
                <a:solidFill>
                  <a:schemeClr val="tx1"/>
                </a:solidFill>
              </a:rPr>
              <a:t>domain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na </a:t>
            </a:r>
            <a:r>
              <a:rPr lang="cs-CZ" sz="1200" dirty="0" smtClean="0">
                <a:solidFill>
                  <a:schemeClr val="bg1"/>
                </a:solidFill>
              </a:rPr>
              <a:t>http</a:t>
            </a:r>
            <a:r>
              <a:rPr lang="cs-CZ" sz="1200" dirty="0">
                <a:solidFill>
                  <a:schemeClr val="bg1"/>
                </a:solidFill>
              </a:rPr>
              <a:t>://cs.wikipedia.org/wiki/Soubor:Usbkey_internals.jpg</a:t>
            </a: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b="1" dirty="0"/>
              <a:t>Obrázky použité v </a:t>
            </a:r>
            <a:r>
              <a:rPr lang="cs-CZ" sz="1200" b="1" dirty="0" smtClean="0"/>
              <a:t>prezentaci, </a:t>
            </a:r>
            <a:r>
              <a:rPr lang="cs-CZ" sz="1200" b="1" dirty="0"/>
              <a:t>dostupné pod licencí Microsoft Office 2010 na </a:t>
            </a:r>
            <a:r>
              <a:rPr lang="cs-CZ" sz="1200" b="1" dirty="0" smtClean="0"/>
              <a:t>Office.com :</a:t>
            </a:r>
            <a:br>
              <a:rPr lang="cs-CZ" sz="1200" b="1" dirty="0" smtClean="0"/>
            </a:br>
            <a:r>
              <a:rPr lang="cs-CZ" sz="1200" b="1" dirty="0" smtClean="0"/>
              <a:t>klávesnice, reproduktory</a:t>
            </a:r>
            <a:r>
              <a:rPr lang="cs-CZ" sz="1200" b="1" dirty="0"/>
              <a:t/>
            </a:r>
            <a:br>
              <a:rPr lang="cs-CZ" sz="1200" b="1" dirty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95090865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srpen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se věnuje základnímu hardwaru počítačů.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se orientuje v základních součástkách počítačů a rozeznává vstupní a </a:t>
            </a:r>
            <a:r>
              <a:rPr lang="cs-CZ" b="1" smtClean="0"/>
              <a:t>výstupní zařízení.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603799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ve skříni jsou umístěny jednotlivé komponenty</a:t>
            </a:r>
          </a:p>
          <a:p>
            <a:pPr eaLnBrk="1" hangingPunct="1"/>
            <a:r>
              <a:rPr lang="cs-CZ" dirty="0" smtClean="0"/>
              <a:t>2 základní druhy skříní:</a:t>
            </a:r>
          </a:p>
          <a:p>
            <a:pPr lvl="3" eaLnBrk="1" hangingPunct="1"/>
            <a:r>
              <a:rPr lang="cs-CZ" dirty="0" smtClean="0"/>
              <a:t>desktop</a:t>
            </a:r>
          </a:p>
          <a:p>
            <a:pPr lvl="3" eaLnBrk="1" hangingPunct="1"/>
            <a:r>
              <a:rPr lang="cs-CZ" dirty="0" err="1" smtClean="0"/>
              <a:t>tower</a:t>
            </a:r>
            <a:endParaRPr lang="cs-CZ" dirty="0" smtClean="0"/>
          </a:p>
          <a:p>
            <a:pPr eaLnBrk="1" hangingPunct="1"/>
            <a:r>
              <a:rPr lang="cs-CZ" dirty="0" smtClean="0"/>
              <a:t>komponenty = části počítače umístěné uvnitř skříně</a:t>
            </a:r>
          </a:p>
          <a:p>
            <a:pPr lvl="3" eaLnBrk="1" hangingPunct="1"/>
            <a:r>
              <a:rPr lang="cs-CZ" dirty="0" smtClean="0"/>
              <a:t>procesor</a:t>
            </a:r>
          </a:p>
          <a:p>
            <a:pPr lvl="3" eaLnBrk="1" hangingPunct="1"/>
            <a:r>
              <a:rPr lang="cs-CZ" dirty="0" smtClean="0"/>
              <a:t>základní deska</a:t>
            </a:r>
          </a:p>
          <a:p>
            <a:pPr lvl="3" eaLnBrk="1" hangingPunct="1"/>
            <a:r>
              <a:rPr lang="cs-CZ" dirty="0" smtClean="0"/>
              <a:t>operační paměť</a:t>
            </a:r>
          </a:p>
          <a:p>
            <a:pPr lvl="3" eaLnBrk="1" hangingPunct="1"/>
            <a:r>
              <a:rPr lang="cs-CZ" dirty="0" smtClean="0"/>
              <a:t>hard-disk</a:t>
            </a:r>
          </a:p>
          <a:p>
            <a:pPr lvl="3" eaLnBrk="1" hangingPunct="1"/>
            <a:r>
              <a:rPr lang="cs-CZ" dirty="0" smtClean="0"/>
              <a:t>mechaniky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lvl="3" eaLnBrk="1" hangingPunct="1"/>
            <a:endParaRPr lang="cs-CZ" dirty="0" smtClean="0"/>
          </a:p>
          <a:p>
            <a:pPr lvl="3" eaLnBrk="1" hangingPunct="1"/>
            <a:endParaRPr lang="cs-CZ" dirty="0" smtClean="0"/>
          </a:p>
        </p:txBody>
      </p:sp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cs-CZ" smtClean="0"/>
              <a:t>Skříň (case) a komponenty</a:t>
            </a:r>
          </a:p>
        </p:txBody>
      </p:sp>
      <p:sp>
        <p:nvSpPr>
          <p:cNvPr id="16389" name="Zástupný symbol pro obsah 2"/>
          <p:cNvSpPr txBox="1">
            <a:spLocks/>
          </p:cNvSpPr>
          <p:nvPr/>
        </p:nvSpPr>
        <p:spPr bwMode="auto">
          <a:xfrm>
            <a:off x="4716016" y="4286250"/>
            <a:ext cx="4142234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179513" indent="-2000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cs-CZ" sz="2200" dirty="0">
                <a:solidFill>
                  <a:schemeClr val="accent1"/>
                </a:solidFill>
                <a:latin typeface="Georgia" pitchFamily="18" charset="0"/>
              </a:rPr>
              <a:t>grafická karta</a:t>
            </a:r>
          </a:p>
          <a:p>
            <a:pPr lvl="3" eaLnBrk="1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cs-CZ" sz="2200" dirty="0">
                <a:solidFill>
                  <a:schemeClr val="accent1"/>
                </a:solidFill>
                <a:latin typeface="Georgia" pitchFamily="18" charset="0"/>
              </a:rPr>
              <a:t>další přídavné karty</a:t>
            </a:r>
          </a:p>
          <a:p>
            <a:pPr lvl="3" eaLnBrk="1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cs-CZ" sz="2200" dirty="0">
                <a:solidFill>
                  <a:schemeClr val="accent1"/>
                </a:solidFill>
                <a:latin typeface="Georgia" pitchFamily="18" charset="0"/>
              </a:rPr>
              <a:t>zdroj</a:t>
            </a:r>
          </a:p>
          <a:p>
            <a:pPr lvl="3" eaLnBrk="1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cs-CZ" sz="2200" dirty="0">
                <a:solidFill>
                  <a:schemeClr val="accent1"/>
                </a:solidFill>
                <a:latin typeface="Georgia" pitchFamily="18" charset="0"/>
              </a:rPr>
              <a:t>chlazení</a:t>
            </a:r>
          </a:p>
          <a:p>
            <a:pPr lvl="3" eaLnBrk="1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</a:pPr>
            <a:endParaRPr lang="cs-CZ" sz="2200" dirty="0">
              <a:solidFill>
                <a:schemeClr val="accent1"/>
              </a:solidFill>
              <a:latin typeface="Georgia" pitchFamily="18" charset="0"/>
            </a:endParaRPr>
          </a:p>
          <a:p>
            <a:pPr lvl="3" eaLnBrk="1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</a:pPr>
            <a:endParaRPr lang="cs-CZ" sz="2200" dirty="0">
              <a:solidFill>
                <a:schemeClr val="accent1"/>
              </a:solidFill>
              <a:latin typeface="Georgia" pitchFamily="18" charset="0"/>
            </a:endParaRPr>
          </a:p>
          <a:p>
            <a:pPr lvl="3" eaLnBrk="1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</a:pPr>
            <a:endParaRPr lang="cs-CZ" sz="22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28625" y="1714500"/>
            <a:ext cx="8715375" cy="5143500"/>
          </a:xfrm>
        </p:spPr>
        <p:txBody>
          <a:bodyPr/>
          <a:lstStyle/>
          <a:p>
            <a:pPr eaLnBrk="1" hangingPunct="1"/>
            <a:r>
              <a:rPr lang="cs-CZ" smtClean="0"/>
              <a:t>„mozek počítače“ – řídí a zpracovává veškeré úkony</a:t>
            </a:r>
          </a:p>
          <a:p>
            <a:pPr eaLnBrk="1" hangingPunct="1"/>
            <a:r>
              <a:rPr lang="cs-CZ" smtClean="0"/>
              <a:t>vývojem CPU se řídí i další komponenty</a:t>
            </a:r>
          </a:p>
          <a:p>
            <a:pPr eaLnBrk="1" hangingPunct="1"/>
            <a:r>
              <a:rPr lang="cs-CZ" smtClean="0"/>
              <a:t>nejdůležitější výkonostní parametry:</a:t>
            </a:r>
          </a:p>
          <a:p>
            <a:pPr lvl="3" eaLnBrk="1" hangingPunct="1"/>
            <a:r>
              <a:rPr lang="cs-CZ" smtClean="0"/>
              <a:t>frekvence (GHz)</a:t>
            </a:r>
          </a:p>
          <a:p>
            <a:pPr lvl="3" eaLnBrk="1" hangingPunct="1"/>
            <a:r>
              <a:rPr lang="cs-CZ" smtClean="0"/>
              <a:t>počet jader (1, 2, 4 ...)</a:t>
            </a:r>
          </a:p>
          <a:p>
            <a:pPr lvl="3" eaLnBrk="1" hangingPunct="1"/>
            <a:r>
              <a:rPr lang="cs-CZ" smtClean="0"/>
              <a:t>velikost cache (kB, MB)</a:t>
            </a:r>
          </a:p>
          <a:p>
            <a:pPr eaLnBrk="1" hangingPunct="1"/>
            <a:r>
              <a:rPr lang="cs-CZ" smtClean="0"/>
              <a:t>fyzické parametry</a:t>
            </a:r>
          </a:p>
          <a:p>
            <a:pPr lvl="3" eaLnBrk="1" hangingPunct="1"/>
            <a:r>
              <a:rPr lang="cs-CZ" smtClean="0"/>
              <a:t>patice (socket) – </a:t>
            </a:r>
            <a:r>
              <a:rPr lang="cs-CZ" sz="2000" smtClean="0"/>
              <a:t>počet pinů, kterými je spojen se zákl.deskou</a:t>
            </a:r>
          </a:p>
          <a:p>
            <a:pPr lvl="3" eaLnBrk="1" hangingPunct="1"/>
            <a:r>
              <a:rPr lang="cs-CZ" smtClean="0"/>
              <a:t>výrobní technologie (v nanometrech – velikost tranzistorů)</a:t>
            </a:r>
          </a:p>
          <a:p>
            <a:pPr lvl="3" eaLnBrk="1" hangingPunct="1"/>
            <a:r>
              <a:rPr lang="cs-CZ" smtClean="0"/>
              <a:t>počet tranzistorů (v milionech)</a:t>
            </a:r>
          </a:p>
          <a:p>
            <a:pPr lvl="3" eaLnBrk="1" hangingPunct="1"/>
            <a:r>
              <a:rPr lang="cs-CZ" smtClean="0"/>
              <a:t>spotřeba a vyzařování tepla (ve Wattech)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/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6E4E2-BAF0-40E5-8BB3-33508933936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/>
          </a:p>
        </p:txBody>
      </p:sp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cs-CZ" smtClean="0"/>
              <a:t>Procesor (CPU – </a:t>
            </a:r>
            <a:r>
              <a:rPr lang="cs-CZ" sz="2800" i="1" smtClean="0"/>
              <a:t>central processing unit</a:t>
            </a:r>
            <a:r>
              <a:rPr lang="cs-CZ" smtClean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858250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2 největší výrobci:</a:t>
            </a:r>
          </a:p>
          <a:p>
            <a:pPr lvl="3" eaLnBrk="1" hangingPunct="1"/>
            <a:r>
              <a:rPr lang="cs-CZ" dirty="0" smtClean="0"/>
              <a:t>Intel</a:t>
            </a:r>
          </a:p>
          <a:p>
            <a:pPr lvl="3" eaLnBrk="1" hangingPunct="1"/>
            <a:r>
              <a:rPr lang="cs-CZ" dirty="0" smtClean="0"/>
              <a:t>AMD</a:t>
            </a:r>
          </a:p>
          <a:p>
            <a:pPr eaLnBrk="1" hangingPunct="1"/>
            <a:r>
              <a:rPr lang="cs-CZ" dirty="0" smtClean="0"/>
              <a:t>nevyšší dosažená frekvence – přes 5 GHz (Intel)</a:t>
            </a:r>
          </a:p>
          <a:p>
            <a:pPr eaLnBrk="1" hangingPunct="1"/>
            <a:r>
              <a:rPr lang="cs-CZ" dirty="0" smtClean="0"/>
              <a:t>vývojové trendy:</a:t>
            </a:r>
          </a:p>
          <a:p>
            <a:pPr lvl="3" eaLnBrk="1" hangingPunct="1"/>
            <a:r>
              <a:rPr lang="cs-CZ" dirty="0" smtClean="0"/>
              <a:t>preferování dalších výkonnostních parametrů před frekvencí</a:t>
            </a:r>
          </a:p>
          <a:p>
            <a:pPr lvl="3" eaLnBrk="1" hangingPunct="1"/>
            <a:r>
              <a:rPr lang="cs-CZ" dirty="0" smtClean="0"/>
              <a:t>„zmenšování“ výrobní technologie -&gt; menší velikost, levnější výroba, nižší spotřeba</a:t>
            </a:r>
          </a:p>
          <a:p>
            <a:pPr lvl="3" eaLnBrk="1" hangingPunct="1"/>
            <a:r>
              <a:rPr lang="cs-CZ" dirty="0" err="1" smtClean="0"/>
              <a:t>vícejádrové</a:t>
            </a:r>
            <a:r>
              <a:rPr lang="cs-CZ" dirty="0" smtClean="0"/>
              <a:t> procesory</a:t>
            </a:r>
          </a:p>
          <a:p>
            <a:pPr lvl="3" eaLnBrk="1" hangingPunct="1"/>
            <a:r>
              <a:rPr lang="cs-CZ" dirty="0" smtClean="0"/>
              <a:t>vývoj hybridního procesoru – procesor, </a:t>
            </a:r>
            <a:r>
              <a:rPr lang="cs-CZ" dirty="0" err="1" smtClean="0"/>
              <a:t>chipset</a:t>
            </a:r>
            <a:r>
              <a:rPr lang="cs-CZ" dirty="0" smtClean="0"/>
              <a:t> a grafické jádro v jednom</a:t>
            </a:r>
          </a:p>
          <a:p>
            <a:pPr lvl="3" eaLnBrk="1" hangingPunct="1"/>
            <a:endParaRPr lang="cs-CZ" dirty="0" smtClean="0"/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endParaRPr lang="cs-CZ" dirty="0" smtClean="0"/>
          </a:p>
          <a:p>
            <a:pPr lvl="3" eaLnBrk="1" hangingPunct="1"/>
            <a:endParaRPr lang="cs-CZ" dirty="0" smtClean="0"/>
          </a:p>
          <a:p>
            <a:pPr lvl="3" eaLnBrk="1" hangingPunct="1"/>
            <a:endParaRPr lang="cs-CZ" dirty="0" smtClean="0"/>
          </a:p>
          <a:p>
            <a:pPr lvl="3" eaLnBrk="1" hangingPunct="1"/>
            <a:endParaRPr lang="cs-CZ" dirty="0" smtClean="0"/>
          </a:p>
        </p:txBody>
      </p:sp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cs-CZ" smtClean="0"/>
              <a:t>Procesor (CPU – </a:t>
            </a:r>
            <a:r>
              <a:rPr lang="cs-CZ" sz="2800" i="1" smtClean="0"/>
              <a:t>central processing unit</a:t>
            </a:r>
            <a:r>
              <a:rPr lang="cs-CZ" smtClean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815404"/>
          </a:xfrm>
        </p:spPr>
        <p:txBody>
          <a:bodyPr/>
          <a:lstStyle/>
          <a:p>
            <a:pPr eaLnBrk="1" hangingPunct="1"/>
            <a:r>
              <a:rPr lang="cs-CZ" dirty="0" smtClean="0"/>
              <a:t>Procesor (CPU – </a:t>
            </a:r>
            <a:r>
              <a:rPr lang="cs-CZ" sz="2800" i="1" dirty="0" err="1" smtClean="0"/>
              <a:t>central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processing</a:t>
            </a:r>
            <a:r>
              <a:rPr lang="cs-CZ" sz="2800" i="1" dirty="0" smtClean="0"/>
              <a:t> unit</a:t>
            </a:r>
            <a:r>
              <a:rPr lang="cs-CZ" dirty="0" smtClean="0"/>
              <a:t>)</a:t>
            </a:r>
          </a:p>
        </p:txBody>
      </p:sp>
      <p:pic>
        <p:nvPicPr>
          <p:cNvPr id="1026" name="Picture 2" descr="Soubor:AM486 DX2-80 and i486 DX2-6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6906"/>
            <a:ext cx="45370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3/36/Intel_Celeron_D.jpg/220px-Intel_Celeron_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72" y="1780808"/>
            <a:ext cx="2399365" cy="23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eaLnBrk="1" hangingPunct="1"/>
            <a:r>
              <a:rPr lang="cs-CZ" dirty="0" smtClean="0"/>
              <a:t>ostatní komponenty se zapojují do konektorů desky:</a:t>
            </a:r>
          </a:p>
          <a:p>
            <a:pPr lvl="3" eaLnBrk="1" hangingPunct="1"/>
            <a:r>
              <a:rPr lang="cs-CZ" sz="2000" dirty="0" smtClean="0"/>
              <a:t>procesor – do patice (</a:t>
            </a:r>
            <a:r>
              <a:rPr lang="cs-CZ" sz="2000" dirty="0" err="1" smtClean="0"/>
              <a:t>socket</a:t>
            </a:r>
            <a:r>
              <a:rPr lang="cs-CZ" sz="2000" dirty="0" smtClean="0"/>
              <a:t>) </a:t>
            </a:r>
            <a:r>
              <a:rPr lang="cs-CZ" dirty="0" smtClean="0"/>
              <a:t>- </a:t>
            </a:r>
            <a:r>
              <a:rPr lang="cs-CZ" sz="1800" i="1" dirty="0" smtClean="0"/>
              <a:t>např. AM2 (pro AMD); 775 (pro Intel)</a:t>
            </a:r>
          </a:p>
          <a:p>
            <a:pPr lvl="3" eaLnBrk="1" hangingPunct="1"/>
            <a:r>
              <a:rPr lang="cs-CZ" sz="2000" dirty="0" smtClean="0"/>
              <a:t>operační paměť (RAM) – do slotu</a:t>
            </a:r>
            <a:r>
              <a:rPr lang="cs-CZ" dirty="0" smtClean="0"/>
              <a:t>  (</a:t>
            </a:r>
            <a:r>
              <a:rPr lang="cs-CZ" sz="1800" i="1" dirty="0" smtClean="0"/>
              <a:t>pro každý druh paměti 1 druh slotu</a:t>
            </a:r>
            <a:r>
              <a:rPr lang="cs-CZ" dirty="0" smtClean="0"/>
              <a:t>)</a:t>
            </a:r>
          </a:p>
          <a:p>
            <a:pPr lvl="3" eaLnBrk="1" hangingPunct="1"/>
            <a:r>
              <a:rPr lang="cs-CZ" sz="2000" dirty="0" smtClean="0"/>
              <a:t>harddisky, mechaniky – do portu – (P)ATA, SATA, (USB)</a:t>
            </a:r>
          </a:p>
          <a:p>
            <a:pPr lvl="3" eaLnBrk="1" hangingPunct="1"/>
            <a:r>
              <a:rPr lang="cs-CZ" sz="2000" dirty="0" smtClean="0"/>
              <a:t>karty (grafické, přídavné) – do slotu – PCI, AGP, PCI-E</a:t>
            </a:r>
          </a:p>
          <a:p>
            <a:pPr lvl="3" eaLnBrk="1" hangingPunct="1"/>
            <a:r>
              <a:rPr lang="cs-CZ" sz="2000" dirty="0" smtClean="0"/>
              <a:t>externí zařízení – USB, PS</a:t>
            </a:r>
            <a:r>
              <a:rPr lang="en-US" sz="2000" dirty="0" smtClean="0"/>
              <a:t>/2</a:t>
            </a:r>
            <a:r>
              <a:rPr lang="cs-CZ" sz="2000" dirty="0" smtClean="0"/>
              <a:t>, 1394 </a:t>
            </a:r>
            <a:r>
              <a:rPr lang="cs-CZ" sz="2000" dirty="0" err="1" smtClean="0"/>
              <a:t>Firewire</a:t>
            </a:r>
            <a:r>
              <a:rPr lang="cs-CZ" sz="2000" dirty="0" smtClean="0"/>
              <a:t>, LPT-1, 3.5mm </a:t>
            </a:r>
            <a:r>
              <a:rPr lang="cs-CZ" sz="2000" dirty="0" err="1" smtClean="0"/>
              <a:t>jack</a:t>
            </a:r>
            <a:r>
              <a:rPr lang="cs-CZ" sz="2000" dirty="0" smtClean="0"/>
              <a:t> atd.</a:t>
            </a:r>
          </a:p>
          <a:p>
            <a:pPr lvl="3" eaLnBrk="1" hangingPunct="1"/>
            <a:r>
              <a:rPr lang="cs-CZ" sz="2000" dirty="0" smtClean="0"/>
              <a:t>zdroj – napájecí konektor (20</a:t>
            </a:r>
            <a:r>
              <a:rPr lang="en-US" sz="2000" dirty="0" smtClean="0"/>
              <a:t>/24 pin</a:t>
            </a:r>
            <a:r>
              <a:rPr lang="cs-CZ" sz="2000" dirty="0" smtClean="0"/>
              <a:t> (2 řady)</a:t>
            </a:r>
            <a:r>
              <a:rPr lang="en-US" sz="2000" dirty="0" smtClean="0"/>
              <a:t>, 4 pin</a:t>
            </a:r>
            <a:r>
              <a:rPr lang="cs-CZ" sz="2000" dirty="0" smtClean="0"/>
              <a:t> (2))</a:t>
            </a:r>
          </a:p>
          <a:p>
            <a:pPr lvl="3" eaLnBrk="1" hangingPunct="1"/>
            <a:r>
              <a:rPr lang="cs-CZ" sz="2000" dirty="0" smtClean="0"/>
              <a:t>chladiče – napájecí konektor (3 pin (1 řada), 4 pin (1))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druhy desek – podle čipových sad (</a:t>
            </a:r>
            <a:r>
              <a:rPr lang="cs-CZ" dirty="0" err="1" smtClean="0"/>
              <a:t>chipsetů</a:t>
            </a:r>
            <a:r>
              <a:rPr lang="cs-CZ" dirty="0" smtClean="0"/>
              <a:t>) – pro každý </a:t>
            </a:r>
            <a:r>
              <a:rPr lang="cs-CZ" dirty="0" err="1" smtClean="0"/>
              <a:t>socket</a:t>
            </a:r>
            <a:r>
              <a:rPr lang="cs-CZ" dirty="0" smtClean="0"/>
              <a:t> se vyrábí min. 1 </a:t>
            </a:r>
            <a:r>
              <a:rPr lang="cs-CZ" dirty="0" err="1" smtClean="0"/>
              <a:t>chipset</a:t>
            </a:r>
            <a:endParaRPr lang="cs-CZ" dirty="0" smtClean="0"/>
          </a:p>
          <a:p>
            <a:pPr lvl="3" eaLnBrk="1" hangingPunct="1">
              <a:buFont typeface="Wingdings 2" pitchFamily="18" charset="2"/>
              <a:buNone/>
            </a:pPr>
            <a:endParaRPr lang="cs-CZ" dirty="0" smtClean="0"/>
          </a:p>
          <a:p>
            <a:pPr lvl="3" eaLnBrk="1" hangingPunct="1"/>
            <a:endParaRPr lang="cs-CZ" dirty="0" smtClean="0"/>
          </a:p>
          <a:p>
            <a:pPr lvl="3" eaLnBrk="1" hangingPunct="1"/>
            <a:endParaRPr lang="cs-CZ" dirty="0" smtClean="0"/>
          </a:p>
        </p:txBody>
      </p:sp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Základní deska (MB - motherboard)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1973</Words>
  <Application>Microsoft Office PowerPoint</Application>
  <PresentationFormat>Předvádění na obrazovce (4:3)</PresentationFormat>
  <Paragraphs>342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Vlnění</vt:lpstr>
      <vt:lpstr>1_Vlnění</vt:lpstr>
      <vt:lpstr>Tento vzdělávací materiál vznikl  v rámci projektu EU – peníze školám</vt:lpstr>
      <vt:lpstr>Počítač a jeho součásti</vt:lpstr>
      <vt:lpstr>Monitor</vt:lpstr>
      <vt:lpstr>Monitor</vt:lpstr>
      <vt:lpstr>Skříň (case) a komponenty</vt:lpstr>
      <vt:lpstr>Procesor (CPU – central processing unit)</vt:lpstr>
      <vt:lpstr>Procesor (CPU – central processing unit)</vt:lpstr>
      <vt:lpstr>Procesor (CPU – central processing unit)</vt:lpstr>
      <vt:lpstr>Základní deska (MB - motherboard)</vt:lpstr>
      <vt:lpstr>Základní deska (MB - motherboard)</vt:lpstr>
      <vt:lpstr>Základní deska  (MB - motherboard)</vt:lpstr>
      <vt:lpstr>Operační paměť (RAM – random access memory)</vt:lpstr>
      <vt:lpstr>Operační paměť (RAM – random access memory)</vt:lpstr>
      <vt:lpstr>Operační paměť  (RAM – random access memory)</vt:lpstr>
      <vt:lpstr>Hard-disk (pevný disk)</vt:lpstr>
      <vt:lpstr>Hard-disk (pevný disk)</vt:lpstr>
      <vt:lpstr>Mechaniky</vt:lpstr>
      <vt:lpstr>Mechaniky</vt:lpstr>
      <vt:lpstr>Grafické karty (GK)</vt:lpstr>
      <vt:lpstr>Grafické karty (GK)</vt:lpstr>
      <vt:lpstr>Grafické karty (GK)</vt:lpstr>
      <vt:lpstr>Další přídavné karty</vt:lpstr>
      <vt:lpstr>Zdroj (PSU – power supply unit)</vt:lpstr>
      <vt:lpstr>Zdroj (PSU – power supply unit)</vt:lpstr>
      <vt:lpstr>Chlazení</vt:lpstr>
      <vt:lpstr>Chlazení</vt:lpstr>
      <vt:lpstr>Periferie</vt:lpstr>
      <vt:lpstr>Klávesnice</vt:lpstr>
      <vt:lpstr>Klávesnice</vt:lpstr>
      <vt:lpstr>Myš</vt:lpstr>
      <vt:lpstr>Myš</vt:lpstr>
      <vt:lpstr>Další polohovací zařízení</vt:lpstr>
      <vt:lpstr>Reproduktory</vt:lpstr>
      <vt:lpstr>Reproduktory</vt:lpstr>
      <vt:lpstr>Sluchátka, mikrofon, webkamera</vt:lpstr>
      <vt:lpstr>Herní zařízení</vt:lpstr>
      <vt:lpstr>Herní zařízení</vt:lpstr>
      <vt:lpstr>Externí datová zařízení</vt:lpstr>
      <vt:lpstr>Externí datová zařízení</vt:lpstr>
      <vt:lpstr>           Obrázky použity z internetové encyklopedie Wikipedia. Dostupné na: http://www.wikipedia.cz [cit. 2011-08-22]. Dostupný pod licencí public domain na http://cs.wikipedia.org/wiki/Soubor:AM486_DX2-80_and_i486_DX2-66.jpg [cit. 2011-08-22]. Dostupný pod licencí public domain na http://cs.wikipedia.org/wiki/Soubor:Intel_Celeron_D.jpg [cit. 2011-08-22]. Dostupný pod licencí public domain na http://cs.wikipedia.org/wiki/Soubor:Hdd_od_srodka.jpg [cit. 2011-08-22]. Dostupný pod licencí public domain na http://cs.wikipedia.org/wiki/Soubor:CD-ROM_drive.jpg [cit. 2011-08-22]. Dostupný pod licencí public domain na http://cs.wikipedia.org/wiki/Soubor:PowerColor_Radeon_X850XT_PE.jpg [cit. 2011-08-22]. Dostupný pod licencí public domain na http://cs.wikipedia.org/wiki/Soubor:Zasilacz_komputera_ubt.jpeg [cit. 2011-08-22]. Dostupný pod licencí public domain na http://cs.wikipedia.org/wiki/Soubor:Pasivni_chladic.jpg [cit. 2011-08-22]. Dostupný pod licencí public domain na http://cs.wikipedia.org/wiki/Soubor:Aktivni_chladic.jpg [cit. 2011-08-22]. Dostupný pod licencí public domain na http://cs.wikipedia.org/wiki/Soubor:Logitech-trackball.jpg [cit. 2011-08-22]. Dostupný pod licencí public domain na http://cs.wikipedia.org/wiki/Soubor:Touchpad_-_Trackpoint.jpg [cit. 2011-08-22]. Dostupný pod licencí public domain na http://upload.wikimedia.org/wikipedia/commons/c/ce/PS_Controller.jpg [cit. 2011-08-22]. Dostupný pod licencí public domain na http://upload.wikimedia.org/wikipedia/commons/6/6c/Geil_David_1GB_AB.jpg [cit. 2011-08-22]. Dostupný pod licencí public domain na http://cs.wikipedia.org/wiki/Soubor:Usbkey_internals.jpg  Obrázky použité v prezentaci, dostupné pod licencí Microsoft Office 2010 na Office.com : klávesnice, reproduktory 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pojmy v informatice</dc:title>
  <dc:creator>kolsma</dc:creator>
  <cp:lastModifiedBy>kolsma</cp:lastModifiedBy>
  <cp:revision>71</cp:revision>
  <dcterms:created xsi:type="dcterms:W3CDTF">2007-09-14T23:11:19Z</dcterms:created>
  <dcterms:modified xsi:type="dcterms:W3CDTF">2013-06-13T14:05:02Z</dcterms:modified>
</cp:coreProperties>
</file>