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notesMasterIdLst>
    <p:notesMasterId r:id="rId8"/>
  </p:notesMasterIdLst>
  <p:sldIdLst>
    <p:sldId id="269" r:id="rId2"/>
    <p:sldId id="256" r:id="rId3"/>
    <p:sldId id="265" r:id="rId4"/>
    <p:sldId id="266" r:id="rId5"/>
    <p:sldId id="267" r:id="rId6"/>
    <p:sldId id="268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169FEF2-B1DD-4CB5-AC89-53FE3FF692D3}" type="datetimeFigureOut">
              <a:rPr lang="cs-CZ"/>
              <a:pPr>
                <a:defRPr/>
              </a:pPr>
              <a:t>16.7.2013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FE45FB8-8205-4AB2-ABE6-971B9C7E23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950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7DB4A3-07E8-4A9D-B675-E18014E67A6A}" type="datetime1">
              <a:rPr lang="cs-CZ" smtClean="0"/>
              <a:pPr>
                <a:defRPr/>
              </a:pPr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C5BB4A-FE39-4098-A4C4-920C9EAA627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E986A6-D28A-4C49-B56F-DDB522AE47E0}" type="datetime1">
              <a:rPr lang="cs-CZ" smtClean="0"/>
              <a:pPr>
                <a:defRPr/>
              </a:pPr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4CDD45-0AC7-4056-B02E-DF7A1890ED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8658E1-208C-46CE-9C57-2C1E0569FAA9}" type="datetime1">
              <a:rPr lang="cs-CZ" smtClean="0"/>
              <a:pPr>
                <a:defRPr/>
              </a:pPr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481C25-B561-4F8D-83FB-82AC4F321FA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14FB77-130A-4B39-BFDF-7C4AF8227765}" type="datetime1">
              <a:rPr lang="cs-CZ" smtClean="0"/>
              <a:pPr>
                <a:defRPr/>
              </a:pPr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174B97-0E5C-491E-AB24-D18135128E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02DA05-9B5B-429B-A7F2-733B1141315F}" type="datetime1">
              <a:rPr lang="cs-CZ" smtClean="0"/>
              <a:pPr>
                <a:defRPr/>
              </a:pPr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CA0701-5399-409E-9548-C50A7AE34B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817FE7-1E57-41D1-877C-26108056E3F2}" type="datetime1">
              <a:rPr lang="cs-CZ" smtClean="0"/>
              <a:pPr>
                <a:defRPr/>
              </a:pPr>
              <a:t>16.7.2013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78ACBD-1516-4B1F-AC51-D3A12357E35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B17033-9BE5-418C-94BE-3BD42A47B281}" type="datetime1">
              <a:rPr lang="cs-CZ" smtClean="0"/>
              <a:pPr>
                <a:defRPr/>
              </a:pPr>
              <a:t>16.7.2013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1B750F-F6AA-4279-8443-DF8AD42F46C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F9A041-DA2A-4B27-B2AA-3BA20EDEB491}" type="datetime1">
              <a:rPr lang="cs-CZ" smtClean="0"/>
              <a:pPr>
                <a:defRPr/>
              </a:pPr>
              <a:t>16.7.2013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3E360-1491-4C5D-9A64-27603787ADF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BDDE7C-87E2-4C1F-BB4F-B84FF61B1A10}" type="datetime1">
              <a:rPr lang="cs-CZ" smtClean="0"/>
              <a:pPr>
                <a:defRPr/>
              </a:pPr>
              <a:t>16.7.2013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E0C59-D9F0-4BAA-AB5E-7B8BAA3C1F6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951453-E547-4785-80EB-0E04623A1C7F}" type="datetime1">
              <a:rPr lang="cs-CZ" smtClean="0"/>
              <a:pPr>
                <a:defRPr/>
              </a:pPr>
              <a:t>16.7.2013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19FFF0-6805-449B-B9C2-0F670AC1E69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3B27AC-58F5-49BB-BE21-EFF8FDE8A54B}" type="datetime1">
              <a:rPr lang="cs-CZ" smtClean="0"/>
              <a:pPr>
                <a:defRPr/>
              </a:pPr>
              <a:t>16.7.2013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82D575-16C1-4C27-B9EA-C3504876818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113B436-E130-4AF9-9921-27A4B39342ED}" type="datetime1">
              <a:rPr lang="cs-CZ" smtClean="0"/>
              <a:pPr>
                <a:defRPr/>
              </a:pPr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0ADDB2F-48F6-4AB3-B0E6-F40C8804810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ransition>
    <p:fade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7990656" cy="124745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Tento vzdělávací materiál vznikl </a:t>
            </a:r>
            <a:br>
              <a:rPr lang="cs-CZ" dirty="0" smtClean="0"/>
            </a:br>
            <a:r>
              <a:rPr lang="cs-CZ" dirty="0" smtClean="0"/>
              <a:t>v rámci projektu EU – peníze školám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838944"/>
          </a:xfrm>
        </p:spPr>
        <p:txBody>
          <a:bodyPr>
            <a:normAutofit/>
          </a:bodyPr>
          <a:lstStyle/>
          <a:p>
            <a:r>
              <a:rPr lang="cs-CZ" sz="2400" dirty="0"/>
              <a:t>Název projektu : Objevujeme svět kolem nás</a:t>
            </a:r>
            <a:br>
              <a:rPr lang="cs-CZ" sz="2400" dirty="0"/>
            </a:br>
            <a:r>
              <a:rPr lang="cs-CZ" sz="2400" dirty="0" err="1"/>
              <a:t>Reg</a:t>
            </a:r>
            <a:r>
              <a:rPr lang="cs-CZ" sz="2400" dirty="0"/>
              <a:t>. číslo projektu: CZ.1.07/1.4.00/21.2040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76672"/>
            <a:ext cx="6084916" cy="148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98354"/>
      </p:ext>
    </p:extLst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Jednotky používané v informatice</a:t>
            </a:r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E437A8-E459-43AE-8C32-276A4A59BF37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3063"/>
            <a:ext cx="8229600" cy="5072062"/>
          </a:xfrm>
        </p:spPr>
        <p:txBody>
          <a:bodyPr/>
          <a:lstStyle/>
          <a:p>
            <a:pPr eaLnBrk="1" hangingPunct="1"/>
            <a:r>
              <a:rPr lang="cs-CZ" dirty="0" smtClean="0"/>
              <a:t>znak může nabývat pouze dvou hodnot: </a:t>
            </a:r>
            <a:r>
              <a:rPr lang="cs-CZ" b="1" dirty="0" smtClean="0"/>
              <a:t>1, 0</a:t>
            </a:r>
          </a:p>
          <a:p>
            <a:pPr eaLnBrk="1" hangingPunct="1"/>
            <a:r>
              <a:rPr lang="cs-CZ" dirty="0" smtClean="0"/>
              <a:t>nejmenší datová jednotka</a:t>
            </a:r>
          </a:p>
          <a:p>
            <a:pPr eaLnBrk="1" hangingPunct="1"/>
            <a:r>
              <a:rPr lang="cs-CZ" dirty="0" smtClean="0"/>
              <a:t>může se uchovat na hardwarové úrovni</a:t>
            </a:r>
          </a:p>
          <a:p>
            <a:pPr marL="0" indent="0" eaLnBrk="1" hangingPunct="1">
              <a:buNone/>
            </a:pPr>
            <a:endParaRPr lang="cs-CZ" dirty="0" smtClean="0"/>
          </a:p>
          <a:p>
            <a:pPr marL="0" indent="0" eaLnBrk="1" hangingPunct="1">
              <a:buNone/>
            </a:pPr>
            <a:endParaRPr lang="cs-CZ" dirty="0" smtClean="0"/>
          </a:p>
          <a:p>
            <a:pPr eaLnBrk="1" hangingPunct="1"/>
            <a:r>
              <a:rPr lang="cs-CZ" dirty="0" smtClean="0"/>
              <a:t>1 Byte = 8 bitů</a:t>
            </a:r>
          </a:p>
          <a:p>
            <a:pPr eaLnBrk="1" hangingPunct="1"/>
            <a:r>
              <a:rPr lang="cs-CZ" dirty="0" smtClean="0"/>
              <a:t>znak může nabývat 2</a:t>
            </a:r>
            <a:r>
              <a:rPr lang="cs-CZ" sz="1800" baseline="60000" dirty="0" smtClean="0"/>
              <a:t>8</a:t>
            </a:r>
            <a:r>
              <a:rPr lang="cs-CZ" dirty="0" smtClean="0"/>
              <a:t> = 256 různých hodnot</a:t>
            </a:r>
          </a:p>
          <a:p>
            <a:pPr eaLnBrk="1" hangingPunct="1"/>
            <a:r>
              <a:rPr lang="cs-CZ" dirty="0" smtClean="0"/>
              <a:t>1 písmeno zabírá v paměti velikost 1 Byte </a:t>
            </a:r>
            <a:r>
              <a:rPr lang="cs-CZ" i="1" dirty="0" smtClean="0"/>
              <a:t>(při některých kódováních i více)</a:t>
            </a:r>
          </a:p>
        </p:txBody>
      </p:sp>
      <p:sp>
        <p:nvSpPr>
          <p:cNvPr id="7172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9578AB-408C-4391-867D-4F794EF8632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28688"/>
            <a:ext cx="8229600" cy="2068264"/>
          </a:xfrm>
        </p:spPr>
        <p:txBody>
          <a:bodyPr anchor="t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/>
                </a:solidFill>
              </a:rPr>
              <a:t>Bit = b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solidFill>
                  <a:schemeClr val="tx1"/>
                </a:solidFill>
              </a:rPr>
              <a:t>Byte = B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kolsma\AppData\Local\Microsoft\Windows\Temporary Internet Files\Content.IE5\Z41KVA2G\MM900254443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679" y="2276872"/>
            <a:ext cx="2396402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3063"/>
            <a:ext cx="8229600" cy="5072062"/>
          </a:xfrm>
        </p:spPr>
        <p:txBody>
          <a:bodyPr/>
          <a:lstStyle/>
          <a:p>
            <a:pPr eaLnBrk="1" hangingPunct="1"/>
            <a:r>
              <a:rPr lang="cs-CZ" dirty="0" smtClean="0"/>
              <a:t>„úder“ za sekundu</a:t>
            </a:r>
            <a:endParaRPr lang="cs-CZ" b="1" dirty="0" smtClean="0"/>
          </a:p>
          <a:p>
            <a:pPr eaLnBrk="1" hangingPunct="1"/>
            <a:r>
              <a:rPr lang="cs-CZ" dirty="0" smtClean="0"/>
              <a:t>1 Hz = 1 úder za sekundu</a:t>
            </a:r>
          </a:p>
          <a:p>
            <a:pPr eaLnBrk="1" hangingPunct="1"/>
            <a:r>
              <a:rPr lang="cs-CZ" dirty="0" smtClean="0"/>
              <a:t>50 Hz = 50 úderů za sekundu</a:t>
            </a:r>
          </a:p>
          <a:p>
            <a:pPr eaLnBrk="1" hangingPunct="1"/>
            <a:endParaRPr lang="cs-CZ" dirty="0" smtClean="0"/>
          </a:p>
          <a:p>
            <a:pPr marL="0" indent="0" eaLnBrk="1" hangingPunct="1">
              <a:buNone/>
            </a:pPr>
            <a:endParaRPr lang="cs-CZ" dirty="0" smtClean="0"/>
          </a:p>
          <a:p>
            <a:pPr eaLnBrk="1" hangingPunct="1"/>
            <a:r>
              <a:rPr lang="cs-CZ" dirty="0" smtClean="0"/>
              <a:t>jednotka délky</a:t>
            </a:r>
          </a:p>
          <a:p>
            <a:pPr eaLnBrk="1" hangingPunct="1"/>
            <a:r>
              <a:rPr lang="cs-CZ" dirty="0" smtClean="0"/>
              <a:t>1‘‘ = cca 2,6 cm</a:t>
            </a:r>
          </a:p>
          <a:p>
            <a:pPr eaLnBrk="1" hangingPunct="1"/>
            <a:r>
              <a:rPr lang="cs-CZ" dirty="0" smtClean="0"/>
              <a:t>používá se např. u velikosti úhlopříček monitorů</a:t>
            </a:r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482E88-FE44-4628-8A4E-FF1DE4839C0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28688"/>
            <a:ext cx="8229600" cy="2572320"/>
          </a:xfrm>
        </p:spPr>
        <p:txBody>
          <a:bodyPr anchor="t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/>
                </a:solidFill>
              </a:rPr>
              <a:t>Herz = Hz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solidFill>
                  <a:schemeClr val="tx1"/>
                </a:solidFill>
              </a:rPr>
              <a:t>Palec = ‘‘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3074" name="Picture 2" descr="C:\Users\kolsma\AppData\Local\Microsoft\Windows\Temporary Internet Files\Content.IE5\D21QDM4T\MC90044132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276872"/>
            <a:ext cx="2344216" cy="23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3063"/>
            <a:ext cx="8229600" cy="5072062"/>
          </a:xfrm>
        </p:spPr>
        <p:txBody>
          <a:bodyPr/>
          <a:lstStyle/>
          <a:p>
            <a:pPr eaLnBrk="1" hangingPunct="1"/>
            <a:r>
              <a:rPr lang="cs-CZ" b="1" dirty="0" smtClean="0"/>
              <a:t>8 b = 1 B</a:t>
            </a:r>
          </a:p>
          <a:p>
            <a:pPr eaLnBrk="1" hangingPunct="1"/>
            <a:r>
              <a:rPr lang="cs-CZ" dirty="0" smtClean="0"/>
              <a:t>(např. 4096 </a:t>
            </a:r>
            <a:r>
              <a:rPr lang="cs-CZ" dirty="0" err="1" smtClean="0"/>
              <a:t>Mb</a:t>
            </a:r>
            <a:r>
              <a:rPr lang="cs-CZ" dirty="0" smtClean="0"/>
              <a:t> = 512 kB)</a:t>
            </a:r>
          </a:p>
          <a:p>
            <a:pPr marL="0" indent="0" eaLnBrk="1" hangingPunct="1">
              <a:buNone/>
            </a:pPr>
            <a:endParaRPr lang="cs-CZ" b="1" dirty="0" smtClean="0"/>
          </a:p>
          <a:p>
            <a:pPr eaLnBrk="1" hangingPunct="1"/>
            <a:r>
              <a:rPr lang="cs-CZ" b="1" dirty="0" smtClean="0"/>
              <a:t>1 kB </a:t>
            </a:r>
            <a:r>
              <a:rPr lang="cs-CZ" dirty="0" smtClean="0"/>
              <a:t>= 1 000 B = 10</a:t>
            </a:r>
            <a:r>
              <a:rPr lang="cs-CZ" sz="2000" baseline="50000" dirty="0" smtClean="0"/>
              <a:t>3</a:t>
            </a:r>
            <a:r>
              <a:rPr lang="cs-CZ" dirty="0" smtClean="0"/>
              <a:t> B  (x  1 KB = 1024 B = 2</a:t>
            </a:r>
            <a:r>
              <a:rPr lang="cs-CZ" sz="2000" baseline="50000" dirty="0" smtClean="0"/>
              <a:t>10</a:t>
            </a:r>
            <a:r>
              <a:rPr lang="cs-CZ" dirty="0" smtClean="0"/>
              <a:t>)</a:t>
            </a:r>
          </a:p>
          <a:p>
            <a:pPr eaLnBrk="1" hangingPunct="1"/>
            <a:r>
              <a:rPr lang="cs-CZ" b="1" dirty="0" smtClean="0"/>
              <a:t>1 MB </a:t>
            </a:r>
            <a:r>
              <a:rPr lang="cs-CZ" dirty="0" smtClean="0"/>
              <a:t>= 1 000 kB = 10</a:t>
            </a:r>
            <a:r>
              <a:rPr lang="cs-CZ" sz="2000" baseline="50000" dirty="0" smtClean="0"/>
              <a:t>6</a:t>
            </a:r>
            <a:r>
              <a:rPr lang="cs-CZ" dirty="0" smtClean="0"/>
              <a:t> B</a:t>
            </a:r>
          </a:p>
          <a:p>
            <a:pPr eaLnBrk="1" hangingPunct="1"/>
            <a:r>
              <a:rPr lang="cs-CZ" b="1" dirty="0" smtClean="0"/>
              <a:t>1 GB </a:t>
            </a:r>
            <a:r>
              <a:rPr lang="cs-CZ" dirty="0" smtClean="0"/>
              <a:t>= 1 000 MB = 10</a:t>
            </a:r>
            <a:r>
              <a:rPr lang="cs-CZ" sz="2000" baseline="50000" dirty="0" smtClean="0"/>
              <a:t>9</a:t>
            </a:r>
            <a:r>
              <a:rPr lang="cs-CZ" dirty="0" smtClean="0"/>
              <a:t> B</a:t>
            </a:r>
          </a:p>
          <a:p>
            <a:pPr eaLnBrk="1" hangingPunct="1"/>
            <a:r>
              <a:rPr lang="cs-CZ" b="1" dirty="0" smtClean="0"/>
              <a:t>1 TB </a:t>
            </a:r>
            <a:r>
              <a:rPr lang="cs-CZ" dirty="0" smtClean="0"/>
              <a:t>= 1 000 GB = 10</a:t>
            </a:r>
            <a:r>
              <a:rPr lang="cs-CZ" sz="2000" baseline="50000" dirty="0" smtClean="0"/>
              <a:t>12</a:t>
            </a:r>
            <a:r>
              <a:rPr lang="cs-CZ" dirty="0" smtClean="0"/>
              <a:t> B</a:t>
            </a:r>
            <a:endParaRPr lang="cs-CZ" b="1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b="1" dirty="0" smtClean="0"/>
              <a:t>1 MHz </a:t>
            </a:r>
            <a:r>
              <a:rPr lang="cs-CZ" dirty="0" smtClean="0"/>
              <a:t>(</a:t>
            </a:r>
            <a:r>
              <a:rPr lang="cs-CZ" dirty="0" err="1" smtClean="0"/>
              <a:t>mega</a:t>
            </a:r>
            <a:r>
              <a:rPr lang="cs-CZ" dirty="0" smtClean="0"/>
              <a:t>) = 1 000 000 Hz</a:t>
            </a:r>
          </a:p>
          <a:p>
            <a:pPr eaLnBrk="1" hangingPunct="1"/>
            <a:r>
              <a:rPr lang="cs-CZ" b="1" dirty="0" smtClean="0"/>
              <a:t>1 GHz</a:t>
            </a:r>
            <a:r>
              <a:rPr lang="cs-CZ" dirty="0" smtClean="0"/>
              <a:t> (giga) = 1 000 MHz</a:t>
            </a:r>
            <a:endParaRPr lang="cs-CZ" b="1" dirty="0" smtClean="0"/>
          </a:p>
        </p:txBody>
      </p:sp>
      <p:sp>
        <p:nvSpPr>
          <p:cNvPr id="9220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4A0572-FD6D-4EAB-84C2-3D41D4DC930B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 smtClean="0"/>
          </a:p>
        </p:txBody>
      </p:sp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457200" y="928688"/>
            <a:ext cx="8229600" cy="3643312"/>
          </a:xfrm>
        </p:spPr>
        <p:txBody>
          <a:bodyPr anchor="t"/>
          <a:lstStyle/>
          <a:p>
            <a:pPr eaLnBrk="1" hangingPunct="1"/>
            <a:r>
              <a:rPr lang="cs-CZ" smtClean="0"/>
              <a:t>Převod jednotek</a:t>
            </a:r>
            <a:br>
              <a:rPr lang="cs-CZ" smtClean="0"/>
            </a:br>
            <a:endParaRPr lang="cs-CZ" smtClean="0"/>
          </a:p>
        </p:txBody>
      </p:sp>
      <p:pic>
        <p:nvPicPr>
          <p:cNvPr id="2050" name="Picture 2" descr="C:\Users\kolsma\AppData\Local\Microsoft\Windows\Temporary Internet Files\Content.IE5\Z41KVA2G\MM900254443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192101"/>
            <a:ext cx="2490073" cy="2469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b="1" dirty="0" smtClean="0"/>
          </a:p>
          <a:p>
            <a:r>
              <a:rPr lang="cs-CZ" b="1" dirty="0" smtClean="0"/>
              <a:t>Autor : Mgr. Martin Kolský </a:t>
            </a:r>
            <a:endParaRPr lang="cs-CZ" dirty="0"/>
          </a:p>
          <a:p>
            <a:r>
              <a:rPr lang="cs-CZ" b="1" dirty="0"/>
              <a:t>O</a:t>
            </a:r>
            <a:r>
              <a:rPr lang="cs-CZ" b="1" dirty="0" smtClean="0"/>
              <a:t>bdobí vytvoření výukového materiálu : září 2012 </a:t>
            </a:r>
            <a:endParaRPr lang="cs-CZ" dirty="0"/>
          </a:p>
          <a:p>
            <a:r>
              <a:rPr lang="cs-CZ" b="1" dirty="0"/>
              <a:t>V</a:t>
            </a:r>
            <a:r>
              <a:rPr lang="cs-CZ" b="1" dirty="0" smtClean="0"/>
              <a:t>zdělávací obor : Informatika pro 7. ročník</a:t>
            </a:r>
          </a:p>
          <a:p>
            <a:r>
              <a:rPr lang="cs-CZ" b="1" dirty="0" smtClean="0"/>
              <a:t>Anotace </a:t>
            </a:r>
            <a:r>
              <a:rPr lang="cs-CZ" b="1" dirty="0"/>
              <a:t>: Prezentace </a:t>
            </a:r>
            <a:r>
              <a:rPr lang="cs-CZ" b="1" dirty="0" smtClean="0"/>
              <a:t>zavádí základní jednotky používané v informatice.</a:t>
            </a:r>
          </a:p>
          <a:p>
            <a:r>
              <a:rPr lang="cs-CZ" b="1" dirty="0" smtClean="0"/>
              <a:t>Očekávaný </a:t>
            </a:r>
            <a:r>
              <a:rPr lang="cs-CZ" b="1" dirty="0"/>
              <a:t>výstup : </a:t>
            </a:r>
            <a:r>
              <a:rPr lang="cs-CZ" b="1" dirty="0" smtClean="0"/>
              <a:t>Žák se orientuje </a:t>
            </a:r>
            <a:r>
              <a:rPr lang="cs-CZ" b="1" dirty="0"/>
              <a:t>v </a:t>
            </a:r>
            <a:r>
              <a:rPr lang="cs-CZ" b="1" dirty="0" smtClean="0"/>
              <a:t>základních jednotkách </a:t>
            </a:r>
            <a:r>
              <a:rPr lang="cs-CZ" b="1" dirty="0"/>
              <a:t>.</a:t>
            </a:r>
            <a:endParaRPr lang="cs-CZ" b="1" dirty="0" smtClean="0"/>
          </a:p>
          <a:p>
            <a:r>
              <a:rPr lang="cs-CZ" b="1" dirty="0" smtClean="0"/>
              <a:t>Obrazový </a:t>
            </a:r>
            <a:r>
              <a:rPr lang="cs-CZ" b="1" dirty="0"/>
              <a:t>zdroj : </a:t>
            </a:r>
            <a:r>
              <a:rPr lang="pt-BR" dirty="0" smtClean="0"/>
              <a:t>Obrázky použité </a:t>
            </a:r>
            <a:r>
              <a:rPr lang="pt-BR" dirty="0"/>
              <a:t>v prezentaci </a:t>
            </a:r>
            <a:r>
              <a:rPr lang="pt-BR" dirty="0" smtClean="0"/>
              <a:t>jsou dostupné </a:t>
            </a:r>
            <a:r>
              <a:rPr lang="pt-BR" dirty="0"/>
              <a:t>pod licencí Microsoft Office 2010 na Office.com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52728"/>
          </a:xfrm>
        </p:spPr>
        <p:txBody>
          <a:bodyPr>
            <a:noAutofit/>
          </a:bodyPr>
          <a:lstStyle/>
          <a:p>
            <a:r>
              <a:rPr lang="cs-CZ" sz="3200" dirty="0"/>
              <a:t>Název projektu : Objevujeme svět kolem nás</a:t>
            </a:r>
            <a:br>
              <a:rPr lang="cs-CZ" sz="3200" dirty="0"/>
            </a:br>
            <a:r>
              <a:rPr lang="cs-CZ" sz="3200" dirty="0" err="1"/>
              <a:t>Reg</a:t>
            </a:r>
            <a:r>
              <a:rPr lang="cs-CZ" sz="3200" dirty="0"/>
              <a:t>. číslo projektu: CZ.1.07/1.4.00/21.2040</a:t>
            </a:r>
            <a:br>
              <a:rPr lang="cs-CZ" sz="3200" dirty="0"/>
            </a:b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83286377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2899</TotalTime>
  <Words>252</Words>
  <Application>Microsoft Office PowerPoint</Application>
  <PresentationFormat>Předvádění na obrazovce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Vlnění</vt:lpstr>
      <vt:lpstr>Tento vzdělávací materiál vznikl  v rámci projektu EU – peníze školám</vt:lpstr>
      <vt:lpstr>Jednotky používané v informatice</vt:lpstr>
      <vt:lpstr>Bit = b    Byte = B</vt:lpstr>
      <vt:lpstr>Herz = Hz    Palec = ‘‘</vt:lpstr>
      <vt:lpstr>Převod jednotek </vt:lpstr>
      <vt:lpstr>Název projektu : Objevujeme svět kolem nás Reg. číslo projektu: CZ.1.07/1.4.00/21.2040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pojmy v informatice</dc:title>
  <dc:creator>kolsma</dc:creator>
  <cp:lastModifiedBy>R. Smyčková</cp:lastModifiedBy>
  <cp:revision>62</cp:revision>
  <dcterms:created xsi:type="dcterms:W3CDTF">2007-09-14T23:11:19Z</dcterms:created>
  <dcterms:modified xsi:type="dcterms:W3CDTF">2013-07-16T18:31:32Z</dcterms:modified>
</cp:coreProperties>
</file>